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9" r:id="rId2"/>
  </p:sldMasterIdLst>
  <p:notesMasterIdLst>
    <p:notesMasterId r:id="rId44"/>
  </p:notesMasterIdLst>
  <p:sldIdLst>
    <p:sldId id="256" r:id="rId3"/>
    <p:sldId id="306" r:id="rId4"/>
    <p:sldId id="303" r:id="rId5"/>
    <p:sldId id="257" r:id="rId6"/>
    <p:sldId id="289" r:id="rId7"/>
    <p:sldId id="297" r:id="rId8"/>
    <p:sldId id="305" r:id="rId9"/>
    <p:sldId id="298" r:id="rId10"/>
    <p:sldId id="285" r:id="rId11"/>
    <p:sldId id="286" r:id="rId12"/>
    <p:sldId id="287" r:id="rId13"/>
    <p:sldId id="258" r:id="rId14"/>
    <p:sldId id="259" r:id="rId15"/>
    <p:sldId id="260" r:id="rId16"/>
    <p:sldId id="292" r:id="rId17"/>
    <p:sldId id="301" r:id="rId18"/>
    <p:sldId id="282" r:id="rId19"/>
    <p:sldId id="283" r:id="rId20"/>
    <p:sldId id="261" r:id="rId21"/>
    <p:sldId id="262" r:id="rId22"/>
    <p:sldId id="263" r:id="rId23"/>
    <p:sldId id="284" r:id="rId24"/>
    <p:sldId id="266" r:id="rId25"/>
    <p:sldId id="267" r:id="rId26"/>
    <p:sldId id="278" r:id="rId27"/>
    <p:sldId id="274" r:id="rId28"/>
    <p:sldId id="269" r:id="rId29"/>
    <p:sldId id="307" r:id="rId30"/>
    <p:sldId id="270" r:id="rId31"/>
    <p:sldId id="272" r:id="rId32"/>
    <p:sldId id="277" r:id="rId33"/>
    <p:sldId id="296" r:id="rId34"/>
    <p:sldId id="271" r:id="rId35"/>
    <p:sldId id="294" r:id="rId36"/>
    <p:sldId id="295" r:id="rId37"/>
    <p:sldId id="308" r:id="rId38"/>
    <p:sldId id="293" r:id="rId39"/>
    <p:sldId id="273" r:id="rId40"/>
    <p:sldId id="275" r:id="rId41"/>
    <p:sldId id="276" r:id="rId42"/>
    <p:sldId id="268" r:id="rId4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21" autoAdjust="0"/>
    <p:restoredTop sz="94509" autoAdjust="0"/>
  </p:normalViewPr>
  <p:slideViewPr>
    <p:cSldViewPr snapToGrid="0">
      <p:cViewPr varScale="1">
        <p:scale>
          <a:sx n="150" d="100"/>
          <a:sy n="150" d="100"/>
        </p:scale>
        <p:origin x="108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04434-DCBA-44E1-8BAD-63FF0D4A2948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9F56E-80E9-4377-A3BF-1889FE73C0E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6535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BF131-7C93-4F2B-AC2D-E507ECEB3426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190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8309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8364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495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169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9781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278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7578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2294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5058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1855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0809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4512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012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3517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5190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6471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7094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47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40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334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7577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116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267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372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442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5860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629DD1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629DD1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629DD1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8012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8267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629DD1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629DD1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4459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497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627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107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98223-C0A1-4684-9517-7E86BCAED90D}" type="datetimeFigureOut">
              <a:rPr lang="es-ES" smtClean="0"/>
              <a:t>30/01/2026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982672-2BD4-4942-909D-97A577AD00F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636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98223-C0A1-4684-9517-7E86BCAED90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30/01/2026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982672-2BD4-4942-909D-97A577AD00F9}" type="slidenum">
              <a:rPr lang="es-ES" smtClean="0">
                <a:solidFill>
                  <a:srgbClr val="629DD1"/>
                </a:solidFill>
              </a:rPr>
              <a:pPr/>
              <a:t>‹Nº›</a:t>
            </a:fld>
            <a:endParaRPr lang="es-ES">
              <a:solidFill>
                <a:srgbClr val="629D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79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://iessierradeayllon.centros.educa.jcyl.es/sitio/index.cgi" TargetMode="External"/><Relationship Id="rId7" Type="http://schemas.openxmlformats.org/officeDocument/2006/relationships/image" Target="../media/image14.png"/><Relationship Id="rId2" Type="http://schemas.openxmlformats.org/officeDocument/2006/relationships/hyperlink" Target="mailto:40004567@educa.jcyl.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hyperlink" Target="mailto:40008718@educa.jcyl.e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prestaser.es/index.php/servicios/limpieza-de-interiores" TargetMode="External"/><Relationship Id="rId3" Type="http://schemas.openxmlformats.org/officeDocument/2006/relationships/hyperlink" Target="http://www.alexduve.com/2014/07/formato-control-de-asistencia-excel.html" TargetMode="External"/><Relationship Id="rId7" Type="http://schemas.openxmlformats.org/officeDocument/2006/relationships/image" Target="../media/image20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lconta.com/2017/07/25/premios-puntualidad-asistencia-ssdi-sbc-salario-base-cotizacion-imss-infonavit/" TargetMode="External"/><Relationship Id="rId5" Type="http://schemas.microsoft.com/office/2007/relationships/hdphoto" Target="../media/hdphoto1.wdp"/><Relationship Id="rId4" Type="http://schemas.openxmlformats.org/officeDocument/2006/relationships/image" Target="../media/image19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droidpanic.com/cascos-inalambricos-bluetooth-mini-earbud/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s://rakablogger.wordpress.com/2017/12/21/gorras/" TargetMode="External"/><Relationship Id="rId7" Type="http://schemas.openxmlformats.org/officeDocument/2006/relationships/image" Target="../media/image23.jpeg"/><Relationship Id="rId12" Type="http://schemas.openxmlformats.org/officeDocument/2006/relationships/hyperlink" Target="https://commons.wikimedia.org/wiki/File:Red_Saltire.svg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lobedia.com/koss-striva-auriculares-escuchar-musica-via" TargetMode="External"/><Relationship Id="rId11" Type="http://schemas.openxmlformats.org/officeDocument/2006/relationships/image" Target="../media/image25.png"/><Relationship Id="rId5" Type="http://schemas.microsoft.com/office/2007/relationships/hdphoto" Target="../media/hdphoto2.wdp"/><Relationship Id="rId10" Type="http://schemas.openxmlformats.org/officeDocument/2006/relationships/hyperlink" Target="https://pixabay.com/es/iphone-tel%C3%A9fono-smartphone-m%C3%B3viles-2464968/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s/illustrations/profesor-hombre-conferencia-3026707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esvin.wordpress.com/tag/tecnicas-de-evaluacion-sumativa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nformaticaparaeducacionespecial.blogspot.com/2015/09/aprendo-lo-que-esta-bien-y-lo-que-esta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rientacionandujar.es/2016/04/13/evitar-fracaso-escolar-decalogo-familias/decalogo_familias-011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ail.google.com/mail/u/0?ui=2&amp;ik=e8f5ac95bb&amp;attid=0.15&amp;permmsgid=msg-f:1696501448701180164&amp;th=178b2f1442c4f904&amp;view=att&amp;disp=saf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mail.google.com/mail/u/0?ui=2&amp;ik=e8f5ac95bb&amp;attid=0.15&amp;permmsgid=msg-f:1696501448701180164&amp;th=178b2f1442c4f904&amp;view=att&amp;disp=saf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hyperlink" Target="https://screenrec.com/share/pXBnVflk3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608786"/>
            <a:ext cx="7766936" cy="3677349"/>
          </a:xfrm>
        </p:spPr>
        <p:txBody>
          <a:bodyPr/>
          <a:lstStyle/>
          <a:p>
            <a:pPr algn="ctr"/>
            <a:br>
              <a:rPr lang="es-ES" dirty="0"/>
            </a:br>
            <a:br>
              <a:rPr lang="es-ES" dirty="0"/>
            </a:br>
            <a:br>
              <a:rPr lang="es-ES" dirty="0"/>
            </a:b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BIENVENIDOS AL </a:t>
            </a:r>
            <a:br>
              <a:rPr lang="es-ES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IES SIERRA DE AYLLÓN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566" y="2806912"/>
            <a:ext cx="6127937" cy="3442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14B2C91C-517E-E24A-9669-22F579F4B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5BD3123E-951F-524D-B467-BF474CC3CE81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946987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ES" dirty="0"/>
              <a:t>IES SIERRA DE AYLLÓN</a:t>
            </a:r>
            <a:br>
              <a:rPr lang="es-ES" dirty="0"/>
            </a:br>
            <a:r>
              <a:rPr lang="es-ES" dirty="0"/>
              <a:t>Mucho más que un instituto.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600" dirty="0">
                <a:solidFill>
                  <a:srgbClr val="002060"/>
                </a:solidFill>
              </a:rPr>
              <a:t>UNIDAD FAMILIA - CENTRO -  ILUSIÓN – OBJETIVOS -  RESULTADOS</a:t>
            </a:r>
          </a:p>
          <a:p>
            <a:r>
              <a:rPr lang="es-ES" sz="1600" dirty="0">
                <a:solidFill>
                  <a:srgbClr val="002060"/>
                </a:solidFill>
              </a:rPr>
              <a:t>EXCELENCIA – ACOMPAÑAMIENTO - INNOVACIÓN</a:t>
            </a:r>
          </a:p>
          <a:p>
            <a:r>
              <a:rPr lang="es-ES" sz="1600" dirty="0">
                <a:solidFill>
                  <a:srgbClr val="002060"/>
                </a:solidFill>
              </a:rPr>
              <a:t>COMPROMISO – COMPAÑERISMO – AMISTAD - SOLIDARIDAD</a:t>
            </a:r>
          </a:p>
          <a:p>
            <a:r>
              <a:rPr lang="es-ES" sz="1600" dirty="0">
                <a:solidFill>
                  <a:srgbClr val="002060"/>
                </a:solidFill>
              </a:rPr>
              <a:t>EQUIPO - RESPONSABILIDAD – TRASCENDENCIA – ESFUERZO</a:t>
            </a:r>
          </a:p>
          <a:p>
            <a:pPr algn="just"/>
            <a:r>
              <a:rPr lang="es-ES" sz="1600" dirty="0">
                <a:solidFill>
                  <a:srgbClr val="002060"/>
                </a:solidFill>
              </a:rPr>
              <a:t>CONTAMOS CON UN EQUIPO DE PROFESIONALES DE LA EDUCACIÓN QUE ESTÁN A DISPOSICIÓN DE LOS PADRES PARA AYUDARLES EN SU TAREA EDUCATIVA, SIEMPRE TENIENDO EN CUENTA QUE LOS PADRES SON LOS PRINCIPALES RESPONSABLES DE LA EDUCACIÓN DE SUS HIJOS.</a:t>
            </a:r>
          </a:p>
          <a:p>
            <a:pPr algn="just"/>
            <a:r>
              <a:rPr lang="es-ES" sz="1600" dirty="0">
                <a:solidFill>
                  <a:srgbClr val="002060"/>
                </a:solidFill>
              </a:rPr>
              <a:t>ATENCIÓN A CADA ALUMNO, A CADA FAMILIA.</a:t>
            </a:r>
          </a:p>
        </p:txBody>
      </p:sp>
      <p:pic>
        <p:nvPicPr>
          <p:cNvPr id="7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717" y="2223108"/>
            <a:ext cx="2605116" cy="13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2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48904" y="2003873"/>
            <a:ext cx="6981447" cy="3402623"/>
          </a:xfrm>
        </p:spPr>
        <p:txBody>
          <a:bodyPr/>
          <a:lstStyle/>
          <a:p>
            <a:pPr algn="ctr"/>
            <a:r>
              <a:rPr lang="es-ES" sz="4800" b="1" dirty="0">
                <a:solidFill>
                  <a:schemeClr val="bg2">
                    <a:lumMod val="25000"/>
                  </a:schemeClr>
                </a:solidFill>
              </a:rPr>
              <a:t> IES SIERRA DE AYLLÓN</a:t>
            </a:r>
            <a:br>
              <a:rPr lang="es-ES" dirty="0"/>
            </a:br>
            <a:r>
              <a:rPr lang="es-ES" dirty="0"/>
              <a:t>sección en Riaza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pic>
        <p:nvPicPr>
          <p:cNvPr id="1026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14B2C91C-517E-E24A-9669-22F579F4B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5BD3123E-951F-524D-B467-BF474CC3CE81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rgbClr val="ACCBF9">
                    <a:lumMod val="25000"/>
                  </a:srgbClr>
                </a:solidFill>
              </a:rPr>
              <a:t>IES Sierra de Ayllón 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668" y="3845612"/>
            <a:ext cx="4413390" cy="2482532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3744">
            <a:off x="8531910" y="4797172"/>
            <a:ext cx="2362419" cy="1328861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087" y="605456"/>
            <a:ext cx="2172048" cy="1221777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106" y="150158"/>
            <a:ext cx="953637" cy="1695355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1069">
            <a:off x="418805" y="4754751"/>
            <a:ext cx="2481086" cy="1395611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23" y="2972002"/>
            <a:ext cx="2232364" cy="1258441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812" y="3052102"/>
            <a:ext cx="2381032" cy="1339330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573" y="552413"/>
            <a:ext cx="2293888" cy="129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59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6539" y="1065369"/>
            <a:ext cx="8596668" cy="1320800"/>
          </a:xfrm>
        </p:spPr>
        <p:txBody>
          <a:bodyPr anchor="ctr"/>
          <a:lstStyle/>
          <a:p>
            <a:r>
              <a:rPr lang="es-ES" dirty="0"/>
              <a:t>LOCALIZACIÓN DEL CENTRO   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6539" y="2056644"/>
            <a:ext cx="4126906" cy="433966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es-ES" sz="2200" dirty="0"/>
              <a:t>Se encuentra en Ayllón, una villa medieval en la zona nordeste de la provincia de Segovia. En Riaza el IES cuenta con una extensión para alumnos de 1º y 2º de ESO.</a:t>
            </a:r>
          </a:p>
          <a:p>
            <a:endParaRPr lang="es-ES" dirty="0"/>
          </a:p>
        </p:txBody>
      </p:sp>
      <p:pic>
        <p:nvPicPr>
          <p:cNvPr id="7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A895983F-2D06-4946-8C15-17F68C7F6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56F1F084-E59F-7748-B142-369F02285EDD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  <p:pic>
        <p:nvPicPr>
          <p:cNvPr id="2050" name="Picture 2" descr="Ayllón, qué ver y dónde dormir en este coqueto pueblo de Segovia">
            <a:extLst>
              <a:ext uri="{FF2B5EF4-FFF2-40B4-BE49-F238E27FC236}">
                <a16:creationId xmlns:a16="http://schemas.microsoft.com/office/drawing/2014/main" id="{74E8BC5A-F274-4B40-BA48-1983C73F2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2" r="11019"/>
          <a:stretch/>
        </p:blipFill>
        <p:spPr bwMode="auto">
          <a:xfrm rot="752354">
            <a:off x="5658769" y="2520479"/>
            <a:ext cx="4607117" cy="2992464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37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E50B7-5BC6-324C-A22F-AC7692C5C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39789"/>
            <a:ext cx="8596668" cy="1320800"/>
          </a:xfrm>
        </p:spPr>
        <p:txBody>
          <a:bodyPr anchor="ctr"/>
          <a:lstStyle/>
          <a:p>
            <a:r>
              <a:rPr lang="es-ES" dirty="0"/>
              <a:t>DATOS DEL CENTRO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A7C500-15CC-7E49-BB04-A6CA7B6F2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24" y="1912907"/>
            <a:ext cx="11136124" cy="419071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ES" sz="2200" dirty="0"/>
              <a:t>Dirección: C/ Conde Vallellano s/n  40520 Ayllón (Segovia)</a:t>
            </a:r>
          </a:p>
          <a:p>
            <a:pPr>
              <a:lnSpc>
                <a:spcPct val="150000"/>
              </a:lnSpc>
            </a:pPr>
            <a:r>
              <a:rPr lang="es-ES" sz="2200" dirty="0"/>
              <a:t>Teléfono: 921 55 30 69 / Fax: 921 55 33 16</a:t>
            </a:r>
          </a:p>
          <a:p>
            <a:pPr>
              <a:lnSpc>
                <a:spcPct val="150000"/>
              </a:lnSpc>
            </a:pPr>
            <a:r>
              <a:rPr lang="es-ES" sz="2200" dirty="0"/>
              <a:t>Email:   </a:t>
            </a:r>
            <a:r>
              <a:rPr lang="es-ES" sz="2200" dirty="0">
                <a:hlinkClick r:id="rId2"/>
              </a:rPr>
              <a:t>40004567@educa.jcyl.es</a:t>
            </a:r>
            <a:r>
              <a:rPr lang="es-ES" sz="2200" dirty="0"/>
              <a:t> </a:t>
            </a:r>
          </a:p>
          <a:p>
            <a:pPr>
              <a:lnSpc>
                <a:spcPct val="150000"/>
              </a:lnSpc>
            </a:pPr>
            <a:r>
              <a:rPr lang="es-ES" sz="2200" dirty="0"/>
              <a:t>Página web: </a:t>
            </a:r>
            <a:r>
              <a:rPr lang="es-ES" sz="2200" dirty="0">
                <a:hlinkClick r:id="rId3"/>
              </a:rPr>
              <a:t>http://iessierradeayllon.centros.educa.jcyl.es/sitio/index.cgi</a:t>
            </a:r>
            <a:endParaRPr lang="es-ES" sz="2200" dirty="0"/>
          </a:p>
          <a:p>
            <a:pPr marL="0" indent="0">
              <a:lnSpc>
                <a:spcPct val="150000"/>
              </a:lnSpc>
              <a:buNone/>
            </a:pPr>
            <a:r>
              <a:rPr lang="es-ES" sz="2200" b="1" u="sng" dirty="0">
                <a:solidFill>
                  <a:schemeClr val="bg2">
                    <a:lumMod val="75000"/>
                  </a:schemeClr>
                </a:solidFill>
              </a:rPr>
              <a:t>SECCIÓN EN RIAZA</a:t>
            </a:r>
            <a:r>
              <a:rPr lang="es-ES" sz="2200" dirty="0"/>
              <a:t>: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200" dirty="0"/>
              <a:t>Teléfono: 921 55 02 03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200" dirty="0"/>
              <a:t> Email:   </a:t>
            </a:r>
            <a:r>
              <a:rPr lang="es-ES" sz="2200" dirty="0">
                <a:hlinkClick r:id="rId4"/>
              </a:rPr>
              <a:t>40008718@educa.jcyl.es</a:t>
            </a:r>
            <a:r>
              <a:rPr lang="es-ES" sz="2200" dirty="0"/>
              <a:t> </a:t>
            </a:r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CD6F4B7F-7F11-C04B-BA4E-C4F7CC954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F11CEB2-69C2-F344-928B-0A636A7906E3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  <p:pic>
        <p:nvPicPr>
          <p:cNvPr id="7" name="Imagen 6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36A5C385-5E42-7844-B8BE-EDABCC3969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829" y="150158"/>
            <a:ext cx="2270848" cy="1700302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56" y="4527391"/>
            <a:ext cx="1029160" cy="102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890" y="4413918"/>
            <a:ext cx="1425575" cy="119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83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Equipo Directivo.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91232" y="1614678"/>
            <a:ext cx="9094463" cy="4158325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A53010"/>
              </a:buClr>
              <a:buFont typeface="Wingdings 3" charset="2"/>
              <a:buChar char=""/>
            </a:pPr>
            <a:r>
              <a:rPr lang="es-E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Directora:</a:t>
            </a:r>
            <a:endParaRPr lang="es-ES" sz="24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lvl="0">
              <a:buClr>
                <a:srgbClr val="A53010"/>
              </a:buClr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	Dª. María Teresa Rico Dorado</a:t>
            </a:r>
          </a:p>
          <a:p>
            <a:pPr marL="0" lvl="0" indent="0">
              <a:buClr>
                <a:srgbClr val="A53010"/>
              </a:buClr>
              <a:buNone/>
            </a:pPr>
            <a:endParaRPr lang="es-ES" sz="24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lvl="0">
              <a:buClr>
                <a:srgbClr val="A53010"/>
              </a:buClr>
              <a:buFont typeface="Wingdings 3" charset="2"/>
              <a:buChar char=""/>
            </a:pPr>
            <a:r>
              <a:rPr lang="es-E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Jefes de Estudios:</a:t>
            </a:r>
            <a:endParaRPr lang="es-ES" sz="24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lvl="0">
              <a:buClr>
                <a:srgbClr val="A53010"/>
              </a:buClr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	D. Faustino Manuel López Manzanedo</a:t>
            </a:r>
          </a:p>
          <a:p>
            <a:pPr lvl="0">
              <a:buClr>
                <a:srgbClr val="A53010"/>
              </a:buClr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	Dª. Marina casado Mínguez</a:t>
            </a:r>
          </a:p>
          <a:p>
            <a:pPr lvl="0">
              <a:buClr>
                <a:srgbClr val="A53010"/>
              </a:buClr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	Dª. Beatriz Velasco Díez (Sección Riaza)</a:t>
            </a:r>
          </a:p>
          <a:p>
            <a:pPr lvl="0">
              <a:buClr>
                <a:srgbClr val="A53010"/>
              </a:buClr>
            </a:pPr>
            <a:endParaRPr lang="es-ES" sz="24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lvl="0">
              <a:buClr>
                <a:srgbClr val="A53010"/>
              </a:buClr>
              <a:buFont typeface="Wingdings 3" charset="2"/>
              <a:buChar char=""/>
            </a:pPr>
            <a:r>
              <a:rPr lang="es-E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Secretario:</a:t>
            </a:r>
            <a:endParaRPr lang="es-ES" sz="24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lvl="0">
              <a:buClr>
                <a:srgbClr val="A53010"/>
              </a:buClr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	Dª. José Luis Gómez Escudero</a:t>
            </a:r>
          </a:p>
          <a:p>
            <a:pPr marL="0" indent="0">
              <a:buNone/>
            </a:pPr>
            <a:endParaRPr lang="es-ES" sz="2200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14B2C91C-517E-E24A-9669-22F579F4B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4" y="2644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202" y="4506640"/>
            <a:ext cx="2848059" cy="187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33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ATENCIÓN A LAS FAMILIAS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677334" y="2160590"/>
            <a:ext cx="7313727" cy="3127028"/>
          </a:xfrm>
        </p:spPr>
        <p:txBody>
          <a:bodyPr>
            <a:normAutofit lnSpcReduction="10000"/>
          </a:bodyPr>
          <a:lstStyle/>
          <a:p>
            <a:r>
              <a:rPr lang="es-ES" sz="3600" b="1" dirty="0"/>
              <a:t>TUTOR O TUTORA</a:t>
            </a:r>
          </a:p>
          <a:p>
            <a:pPr marL="457200" lvl="1" indent="0">
              <a:buNone/>
            </a:pPr>
            <a:endParaRPr lang="es-ES" sz="3600" dirty="0"/>
          </a:p>
          <a:p>
            <a:r>
              <a:rPr lang="es-ES" sz="3600" b="1" dirty="0"/>
              <a:t>ORIENTADORA</a:t>
            </a:r>
          </a:p>
          <a:p>
            <a:pPr marL="457200" lvl="1" indent="0">
              <a:buNone/>
            </a:pPr>
            <a:endParaRPr lang="es-ES" sz="3600" dirty="0"/>
          </a:p>
          <a:p>
            <a:r>
              <a:rPr lang="es-ES" sz="3600" b="1" dirty="0"/>
              <a:t>PROFESORES DE REFUERZO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607" y="1327626"/>
            <a:ext cx="3112957" cy="311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9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Departamentos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2160271"/>
            <a:ext cx="3928956" cy="3881092"/>
          </a:xfrm>
        </p:spPr>
        <p:txBody>
          <a:bodyPr>
            <a:normAutofit/>
          </a:bodyPr>
          <a:lstStyle/>
          <a:p>
            <a:r>
              <a:rPr lang="es-ES" sz="2200" dirty="0"/>
              <a:t>Música</a:t>
            </a:r>
          </a:p>
          <a:p>
            <a:r>
              <a:rPr lang="es-ES" sz="2200" dirty="0"/>
              <a:t>Griego/Latín</a:t>
            </a:r>
          </a:p>
          <a:p>
            <a:r>
              <a:rPr lang="es-ES" sz="2200" dirty="0"/>
              <a:t>Geografía e Historia</a:t>
            </a:r>
          </a:p>
          <a:p>
            <a:r>
              <a:rPr lang="es-ES" sz="2200" dirty="0"/>
              <a:t>Tecnología</a:t>
            </a:r>
          </a:p>
          <a:p>
            <a:r>
              <a:rPr lang="es-ES" sz="2200" dirty="0"/>
              <a:t>Educación Física</a:t>
            </a:r>
          </a:p>
          <a:p>
            <a:r>
              <a:rPr lang="es-ES" sz="2200" dirty="0"/>
              <a:t>Economía</a:t>
            </a:r>
          </a:p>
          <a:p>
            <a:r>
              <a:rPr lang="es-ES" sz="2200" dirty="0"/>
              <a:t>Física y Química</a:t>
            </a:r>
          </a:p>
          <a:p>
            <a:r>
              <a:rPr lang="es-ES" sz="2200" dirty="0"/>
              <a:t>Biología y Geología</a:t>
            </a:r>
          </a:p>
          <a:p>
            <a:pPr marL="0" indent="0">
              <a:buNone/>
            </a:pPr>
            <a:endParaRPr lang="es-ES" sz="2200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14B2C91C-517E-E24A-9669-22F579F4B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4" y="2644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795010" y="2274570"/>
            <a:ext cx="4583430" cy="3698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s-E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Lengua castellana y literatura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s-E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Inglés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s-E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Orientación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s-E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Matemáticas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s-E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Artes Plásticas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s-E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Filosofía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s-E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Francés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s-E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Extraescolares</a:t>
            </a:r>
          </a:p>
        </p:txBody>
      </p:sp>
    </p:spTree>
    <p:extLst>
      <p:ext uri="{BB962C8B-B14F-4D97-AF65-F5344CB8AC3E}">
        <p14:creationId xmlns:p14="http://schemas.microsoft.com/office/powerpoint/2010/main" val="268576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803692" y="551892"/>
            <a:ext cx="91222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2C3C43"/>
                </a:solidFill>
              </a:rPr>
              <a:t>IES SIERRA DE AYLLÓN, SECCIÓN DE RIAZA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13427" y="1384962"/>
            <a:ext cx="4868057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>
                <a:solidFill>
                  <a:srgbClr val="90C226"/>
                </a:solidFill>
              </a:rPr>
              <a:t>PERSONAL: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Jefe de Estudios Adjunto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7 profesores de secundaria (Inglés, Lengua, Historia, Matemáticas, Tecnología, Física y Química)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Orientador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Profesora PT / Compensatoria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Profesor de religión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Dos maestros (música y educación física).</a:t>
            </a:r>
          </a:p>
        </p:txBody>
      </p:sp>
      <p:pic>
        <p:nvPicPr>
          <p:cNvPr id="7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2A8C1E98-154C-3643-B94E-4B0400FD8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58232FE-CD8D-A24B-9774-381E58F5BCA0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5299FDF-EC54-7C45-8CCC-1B6596DCE7B8}"/>
              </a:ext>
            </a:extLst>
          </p:cNvPr>
          <p:cNvSpPr/>
          <p:nvPr/>
        </p:nvSpPr>
        <p:spPr>
          <a:xfrm>
            <a:off x="5929492" y="1428490"/>
            <a:ext cx="486805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dirty="0">
                <a:solidFill>
                  <a:schemeClr val="bg2">
                    <a:lumMod val="50000"/>
                  </a:schemeClr>
                </a:solidFill>
              </a:rPr>
              <a:t>ESPACIOS: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Despacho jefatura-orientación-sala de profesores.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Laboratorios de Ciencias.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Biblioteca.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Polideportivo.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Patio trasero con cancha cubierta.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Aula de música.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s-ES" sz="2200" dirty="0">
                <a:solidFill>
                  <a:prstClr val="black"/>
                </a:solidFill>
              </a:rPr>
              <a:t>Aula de informática.</a:t>
            </a:r>
          </a:p>
        </p:txBody>
      </p:sp>
    </p:spTree>
    <p:extLst>
      <p:ext uri="{BB962C8B-B14F-4D97-AF65-F5344CB8AC3E}">
        <p14:creationId xmlns:p14="http://schemas.microsoft.com/office/powerpoint/2010/main" val="76299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78652-BD2E-3946-B9FE-93FEFCF9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75517"/>
            <a:ext cx="8596668" cy="1320800"/>
          </a:xfrm>
        </p:spPr>
        <p:txBody>
          <a:bodyPr anchor="ctr">
            <a:normAutofit/>
          </a:bodyPr>
          <a:lstStyle/>
          <a:p>
            <a:r>
              <a:rPr lang="es-ES" sz="4000" dirty="0"/>
              <a:t>NORMAS DEL CENTRO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9250FF-9DB1-BC4B-88EC-818C9D6E8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5802668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200" u="sng" dirty="0"/>
              <a:t>Convivencia y respeto </a:t>
            </a:r>
            <a:r>
              <a:rPr lang="es-ES" sz="2200" dirty="0"/>
              <a:t>a los compañeros, profesores, y </a:t>
            </a:r>
            <a:r>
              <a:rPr lang="es-ES" sz="2200" u="sng" dirty="0"/>
              <a:t>a </a:t>
            </a:r>
            <a:r>
              <a:rPr lang="es-ES" sz="2200" b="1" u="sng" dirty="0"/>
              <a:t>todo</a:t>
            </a:r>
            <a:r>
              <a:rPr lang="es-ES" sz="2200" u="sng" dirty="0"/>
              <a:t> el personal del centro</a:t>
            </a:r>
            <a:r>
              <a:rPr lang="es-ES" sz="2200" dirty="0"/>
              <a:t>. </a:t>
            </a:r>
          </a:p>
          <a:p>
            <a:pPr>
              <a:lnSpc>
                <a:spcPct val="150000"/>
              </a:lnSpc>
            </a:pPr>
            <a:r>
              <a:rPr lang="es-ES" sz="2200" u="sng" dirty="0"/>
              <a:t>Limpieza y mantenimiento </a:t>
            </a:r>
            <a:r>
              <a:rPr lang="es-ES" sz="2200" dirty="0"/>
              <a:t>de las instalaciones.</a:t>
            </a:r>
          </a:p>
          <a:p>
            <a:pPr>
              <a:lnSpc>
                <a:spcPct val="150000"/>
              </a:lnSpc>
            </a:pPr>
            <a:r>
              <a:rPr lang="es-ES" sz="2200" u="sng" dirty="0"/>
              <a:t>Puntualidad</a:t>
            </a:r>
            <a:r>
              <a:rPr lang="es-ES" sz="2200" dirty="0"/>
              <a:t> y control de asistencia.</a:t>
            </a:r>
          </a:p>
        </p:txBody>
      </p:sp>
      <p:pic>
        <p:nvPicPr>
          <p:cNvPr id="5" name="Imagen 4" descr="Gráfico, Tabla&#10;&#10;Descripción generada automáticamente">
            <a:extLst>
              <a:ext uri="{FF2B5EF4-FFF2-40B4-BE49-F238E27FC236}">
                <a16:creationId xmlns:a16="http://schemas.microsoft.com/office/drawing/2014/main" id="{81573D4F-0F12-3644-BACF-0F98DEC0D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72939" y="4619696"/>
            <a:ext cx="2053031" cy="1073175"/>
          </a:xfrm>
          <a:prstGeom prst="rect">
            <a:avLst/>
          </a:prstGeom>
          <a:effectLst>
            <a:softEdge rad="0"/>
          </a:effectLst>
        </p:spPr>
      </p:pic>
      <p:pic>
        <p:nvPicPr>
          <p:cNvPr id="8" name="Imagen 7" descr="Un dibujo de un reloj&#10;&#10;Descripción generada automáticamente con confianza media">
            <a:extLst>
              <a:ext uri="{FF2B5EF4-FFF2-40B4-BE49-F238E27FC236}">
                <a16:creationId xmlns:a16="http://schemas.microsoft.com/office/drawing/2014/main" id="{86AEB512-68B7-C046-85C8-91C975B7E5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02" b="89744" l="3000" r="90000">
                        <a14:foregroundMark x1="4667" y1="34615" x2="4667" y2="34615"/>
                        <a14:foregroundMark x1="3000" y1="59402" x2="3000" y2="59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631538" y="5296778"/>
            <a:ext cx="1848464" cy="144180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F740F8-13C1-F24F-94C1-E2F8537B21F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r="50000"/>
          <a:stretch/>
        </p:blipFill>
        <p:spPr>
          <a:xfrm>
            <a:off x="6480002" y="2453772"/>
            <a:ext cx="3074220" cy="1493193"/>
          </a:xfrm>
          <a:prstGeom prst="rect">
            <a:avLst/>
          </a:prstGeom>
        </p:spPr>
      </p:pic>
      <p:pic>
        <p:nvPicPr>
          <p:cNvPr id="13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834E2AD2-A2A6-E34F-856C-A7FD3E4C0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64D5F4A4-E3F7-824E-B050-61BE54B6A326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411349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78652-BD2E-3946-B9FE-93FEFCF9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29" y="759101"/>
            <a:ext cx="8596668" cy="1320800"/>
          </a:xfrm>
        </p:spPr>
        <p:txBody>
          <a:bodyPr anchor="ctr">
            <a:normAutofit/>
          </a:bodyPr>
          <a:lstStyle/>
          <a:p>
            <a:r>
              <a:rPr lang="es-ES" sz="4000" dirty="0"/>
              <a:t>NORMAS DEL CENTRO</a:t>
            </a:r>
          </a:p>
        </p:txBody>
      </p:sp>
      <p:pic>
        <p:nvPicPr>
          <p:cNvPr id="9" name="Imagen 8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DC9E3A12-2F45-BA4B-B34E-E125029E4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31286" y="2649691"/>
            <a:ext cx="2695492" cy="1558618"/>
          </a:xfrm>
          <a:prstGeom prst="rect">
            <a:avLst/>
          </a:prstGeom>
        </p:spPr>
      </p:pic>
      <p:pic>
        <p:nvPicPr>
          <p:cNvPr id="13" name="Imagen 12" descr="Imagen que contiene audífono, electrónica, hombre&#10;&#10;Descripción generada automáticamente">
            <a:extLst>
              <a:ext uri="{FF2B5EF4-FFF2-40B4-BE49-F238E27FC236}">
                <a16:creationId xmlns:a16="http://schemas.microsoft.com/office/drawing/2014/main" id="{A0FBC45D-BD03-C04F-9577-63918AF275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778" y1="37143" x2="67778" y2="37143"/>
                        <a14:foregroundMark x1="67778" y1="37778" x2="67778" y2="37778"/>
                        <a14:foregroundMark x1="67778" y1="37778" x2="67778" y2="37778"/>
                        <a14:foregroundMark x1="66984" y1="37778" x2="66984" y2="37778"/>
                        <a14:foregroundMark x1="64444" y1="36508" x2="64444" y2="36508"/>
                        <a14:foregroundMark x1="65714" y1="36508" x2="65714" y2="36508"/>
                        <a14:foregroundMark x1="71746" y1="37143" x2="71746" y2="37143"/>
                        <a14:foregroundMark x1="65714" y1="37143" x2="65714" y2="37143"/>
                        <a14:foregroundMark x1="67778" y1="37143" x2="67778" y2="37143"/>
                        <a14:foregroundMark x1="69683" y1="37143" x2="69683" y2="37143"/>
                        <a14:foregroundMark x1="71746" y1="35714" x2="71746" y2="35714"/>
                        <a14:foregroundMark x1="70952" y1="35714" x2="70952" y2="35714"/>
                        <a14:foregroundMark x1="65079" y1="36508" x2="65079" y2="36508"/>
                        <a14:foregroundMark x1="63175" y1="35714" x2="63175" y2="35714"/>
                        <a14:foregroundMark x1="63175" y1="35714" x2="63175" y2="35714"/>
                        <a14:foregroundMark x1="63175" y1="35079" x2="63175" y2="35079"/>
                        <a14:foregroundMark x1="63175" y1="35079" x2="63175" y2="35079"/>
                        <a14:foregroundMark x1="65714" y1="35079" x2="65714" y2="35079"/>
                        <a14:foregroundMark x1="66984" y1="33175" x2="66984" y2="33175"/>
                        <a14:foregroundMark x1="66984" y1="33175" x2="66984" y2="331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42389" y="1737444"/>
            <a:ext cx="2231306" cy="2231306"/>
          </a:xfrm>
          <a:prstGeom prst="rect">
            <a:avLst/>
          </a:prstGeom>
        </p:spPr>
      </p:pic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BF02399E-DB71-DF41-80E9-C18F14E987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492547" y="4246817"/>
            <a:ext cx="2231305" cy="2231305"/>
          </a:xfrm>
          <a:prstGeom prst="rect">
            <a:avLst/>
          </a:prstGeom>
        </p:spPr>
      </p:pic>
      <p:pic>
        <p:nvPicPr>
          <p:cNvPr id="25" name="Imagen 24" descr="Un control remoto y un celular&#10;&#10;Descripción generada automáticamente">
            <a:extLst>
              <a:ext uri="{FF2B5EF4-FFF2-40B4-BE49-F238E27FC236}">
                <a16:creationId xmlns:a16="http://schemas.microsoft.com/office/drawing/2014/main" id="{AE0F926F-70B9-CA4C-B0C8-FB62556544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83429" y="2410132"/>
            <a:ext cx="5117690" cy="3838268"/>
          </a:xfrm>
          <a:prstGeom prst="rect">
            <a:avLst/>
          </a:prstGeom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4E3FD477-118D-754A-BC7A-2D0C49CD52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2794626" y="1452726"/>
            <a:ext cx="5405274" cy="5405274"/>
          </a:xfrm>
          <a:prstGeom prst="rect">
            <a:avLst/>
          </a:prstGeom>
        </p:spPr>
      </p:pic>
      <p:pic>
        <p:nvPicPr>
          <p:cNvPr id="30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FFDCDE45-8D11-5941-BF15-045462B42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id="{0D37C7E8-F6CC-0D41-9F97-79B9B11BDFE9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373093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50218" y="534473"/>
            <a:ext cx="8596668" cy="1320800"/>
          </a:xfrm>
        </p:spPr>
        <p:txBody>
          <a:bodyPr/>
          <a:lstStyle/>
          <a:p>
            <a:r>
              <a:rPr lang="es-ES" dirty="0"/>
              <a:t>ACOGIDA DEL ALUMNADO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506828"/>
            <a:ext cx="8953363" cy="4889481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s-ES" sz="2600" dirty="0"/>
              <a:t>El inicio de la </a:t>
            </a:r>
            <a:r>
              <a:rPr lang="es-ES" sz="2600" b="1" dirty="0"/>
              <a:t>ESO</a:t>
            </a:r>
            <a:r>
              <a:rPr lang="es-ES" sz="2600" dirty="0"/>
              <a:t> (Educación Secundaria Obligatoria) implica un cambio de centro.</a:t>
            </a:r>
          </a:p>
          <a:p>
            <a:pPr algn="just">
              <a:lnSpc>
                <a:spcPct val="120000"/>
              </a:lnSpc>
            </a:pPr>
            <a:r>
              <a:rPr lang="es-ES" sz="2600" dirty="0"/>
              <a:t>La finalidad de la ESO consiste en lograr que los alumnos adquieran los </a:t>
            </a:r>
            <a:r>
              <a:rPr lang="es-ES" sz="2600" b="1" dirty="0"/>
              <a:t>elementos básicos de la cultura</a:t>
            </a:r>
            <a:r>
              <a:rPr lang="es-ES" sz="2600" dirty="0"/>
              <a:t>; desarrollar en ellos </a:t>
            </a:r>
            <a:r>
              <a:rPr lang="es-ES" sz="2600" b="1" dirty="0"/>
              <a:t>hábitos de trabajo</a:t>
            </a:r>
            <a:r>
              <a:rPr lang="es-ES" sz="2600" dirty="0"/>
              <a:t>; prepararles para su </a:t>
            </a:r>
            <a:r>
              <a:rPr lang="es-ES" sz="2600" b="1" dirty="0"/>
              <a:t>incorporación a estudios posteriores </a:t>
            </a:r>
            <a:r>
              <a:rPr lang="es-ES" sz="2600" dirty="0"/>
              <a:t>y </a:t>
            </a:r>
            <a:r>
              <a:rPr lang="es-ES" sz="2600" b="1" dirty="0"/>
              <a:t>formarles como ciudadanos</a:t>
            </a:r>
            <a:r>
              <a:rPr lang="es-ES" sz="2600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es-ES" sz="2600" dirty="0"/>
              <a:t>El IES SIERRA DE AYLLÓN cuenta con un </a:t>
            </a:r>
            <a:r>
              <a:rPr lang="es-ES" sz="2600" b="1" u="sng" dirty="0">
                <a:solidFill>
                  <a:srgbClr val="00B0F0"/>
                </a:solidFill>
              </a:rPr>
              <a:t>Plan de Acogida</a:t>
            </a:r>
            <a:r>
              <a:rPr lang="es-ES" sz="2600" b="1" dirty="0">
                <a:solidFill>
                  <a:srgbClr val="00B0F0"/>
                </a:solidFill>
              </a:rPr>
              <a:t> </a:t>
            </a:r>
            <a:r>
              <a:rPr lang="es-ES" sz="2600" dirty="0"/>
              <a:t>para todos los alumnos de 1º ESO: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s-ES" sz="2600" b="1" dirty="0">
                <a:solidFill>
                  <a:srgbClr val="00B0F0"/>
                </a:solidFill>
              </a:rPr>
              <a:t>Recepción</a:t>
            </a:r>
            <a:r>
              <a:rPr lang="es-ES" sz="2600" dirty="0"/>
              <a:t> por parte del Equipo Directivo, Orientación y Coordinador/a de Convivencia.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s-ES" sz="2600" b="1" dirty="0">
                <a:solidFill>
                  <a:srgbClr val="00B0F0"/>
                </a:solidFill>
              </a:rPr>
              <a:t>Acogida</a:t>
            </a:r>
            <a:r>
              <a:rPr lang="es-ES" sz="2600" dirty="0"/>
              <a:t> por parte de los Tutores.</a:t>
            </a:r>
          </a:p>
          <a:p>
            <a:pPr lvl="1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s-ES" sz="2600" dirty="0"/>
              <a:t>Realización de </a:t>
            </a:r>
            <a:r>
              <a:rPr lang="es-ES" sz="2600" b="1" dirty="0">
                <a:solidFill>
                  <a:srgbClr val="00B0F0"/>
                </a:solidFill>
              </a:rPr>
              <a:t>pruebas de diagnóstico</a:t>
            </a:r>
            <a:r>
              <a:rPr lang="es-ES" sz="2600" dirty="0">
                <a:solidFill>
                  <a:srgbClr val="00B0F0"/>
                </a:solidFill>
              </a:rPr>
              <a:t>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4D4201A1-B1D9-0843-A416-71022EE81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E1AC8C43-434F-A84D-B97C-100F9B070CB7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120656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5126" y="481034"/>
            <a:ext cx="10407083" cy="1320800"/>
          </a:xfrm>
        </p:spPr>
        <p:txBody>
          <a:bodyPr/>
          <a:lstStyle/>
          <a:p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¿CÓMO FUNCIONA EL SISTEMA EDUCATIVO?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" t="1135" r="3330" b="2103"/>
          <a:stretch/>
        </p:blipFill>
        <p:spPr>
          <a:xfrm>
            <a:off x="1984573" y="1480501"/>
            <a:ext cx="6199314" cy="4896465"/>
          </a:xfrm>
        </p:spPr>
      </p:pic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FF38CD2A-03E7-2E40-8458-6F00F274A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57FCB689-ACF6-C94F-9EAC-E2A0DB21C630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  <p:sp>
        <p:nvSpPr>
          <p:cNvPr id="8" name="7 Flecha izquierda y arriba"/>
          <p:cNvSpPr/>
          <p:nvPr/>
        </p:nvSpPr>
        <p:spPr>
          <a:xfrm>
            <a:off x="5556738" y="3912577"/>
            <a:ext cx="923193" cy="369277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05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2328" y="481034"/>
            <a:ext cx="8596668" cy="1320800"/>
          </a:xfrm>
        </p:spPr>
        <p:txBody>
          <a:bodyPr/>
          <a:lstStyle/>
          <a:p>
            <a:r>
              <a:rPr lang="es-ES" dirty="0"/>
              <a:t>¿QUÉ ES LA ESO?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645434"/>
            <a:ext cx="9145092" cy="4731532"/>
          </a:xfrm>
        </p:spPr>
        <p:txBody>
          <a:bodyPr>
            <a:normAutofit/>
          </a:bodyPr>
          <a:lstStyle/>
          <a:p>
            <a:pPr algn="just"/>
            <a:r>
              <a:rPr lang="es-ES" sz="2200" dirty="0"/>
              <a:t>La enseñanza Secundaria continua la enseñanza básica obligatoria hasta los 16 años.</a:t>
            </a:r>
          </a:p>
          <a:p>
            <a:pPr algn="just"/>
            <a:r>
              <a:rPr lang="es-ES" sz="2200" dirty="0"/>
              <a:t>Tiene carácter </a:t>
            </a:r>
            <a:r>
              <a:rPr lang="es-ES" sz="2200" dirty="0">
                <a:solidFill>
                  <a:srgbClr val="00B0F0"/>
                </a:solidFill>
              </a:rPr>
              <a:t>OBLIGATORIO</a:t>
            </a:r>
            <a:r>
              <a:rPr lang="es-ES" sz="2200" dirty="0"/>
              <a:t> porque deben cursarla todos los jóvenes de 12 a 16 años.</a:t>
            </a:r>
          </a:p>
          <a:p>
            <a:pPr algn="just"/>
            <a:r>
              <a:rPr lang="es-ES" sz="2200" dirty="0"/>
              <a:t>Tiene una duración de </a:t>
            </a:r>
            <a:r>
              <a:rPr lang="es-ES" sz="2200" dirty="0">
                <a:solidFill>
                  <a:srgbClr val="00B0F0"/>
                </a:solidFill>
              </a:rPr>
              <a:t>4 cursos</a:t>
            </a:r>
            <a:r>
              <a:rPr lang="es-ES" sz="2200" dirty="0"/>
              <a:t>. Solo se puede repetir </a:t>
            </a:r>
            <a:r>
              <a:rPr lang="es-ES" sz="2200" dirty="0">
                <a:solidFill>
                  <a:srgbClr val="00B0F0"/>
                </a:solidFill>
              </a:rPr>
              <a:t>2 veces</a:t>
            </a:r>
            <a:r>
              <a:rPr lang="es-ES" sz="2200" dirty="0"/>
              <a:t>.</a:t>
            </a:r>
          </a:p>
          <a:p>
            <a:pPr algn="just"/>
            <a:r>
              <a:rPr lang="es-ES" sz="2200" dirty="0"/>
              <a:t>Se imparten </a:t>
            </a:r>
            <a:r>
              <a:rPr lang="es-ES" sz="2200" dirty="0">
                <a:solidFill>
                  <a:srgbClr val="00B0F0"/>
                </a:solidFill>
              </a:rPr>
              <a:t>30 horas lectivas semanales</a:t>
            </a:r>
            <a:r>
              <a:rPr lang="es-ES" sz="2200" dirty="0"/>
              <a:t>.</a:t>
            </a:r>
          </a:p>
          <a:p>
            <a:pPr algn="just"/>
            <a:r>
              <a:rPr lang="es-ES" sz="2200" dirty="0"/>
              <a:t>Se organiza en </a:t>
            </a:r>
            <a:r>
              <a:rPr lang="es-ES" sz="2200" dirty="0">
                <a:solidFill>
                  <a:srgbClr val="00B0F0"/>
                </a:solidFill>
              </a:rPr>
              <a:t>dos ciclos</a:t>
            </a:r>
            <a:r>
              <a:rPr lang="es-ES" sz="2200" dirty="0"/>
              <a:t>: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u="sng" dirty="0"/>
              <a:t>Primer ciclo</a:t>
            </a:r>
            <a:r>
              <a:rPr lang="es-ES" sz="2200" dirty="0"/>
              <a:t>: 1º, 2º y 3º de ESO.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u="sng" dirty="0"/>
              <a:t>Segundo ciclo</a:t>
            </a:r>
            <a:r>
              <a:rPr lang="es-ES" sz="2200" dirty="0"/>
              <a:t>: 4º de ESO, que además se puede cursar en dos opciones: </a:t>
            </a:r>
            <a:r>
              <a:rPr lang="es-ES" sz="2200" b="1" dirty="0">
                <a:solidFill>
                  <a:srgbClr val="FF0000"/>
                </a:solidFill>
              </a:rPr>
              <a:t>Académicas</a:t>
            </a:r>
            <a:r>
              <a:rPr lang="es-ES" sz="2200" b="1" dirty="0"/>
              <a:t> </a:t>
            </a:r>
            <a:r>
              <a:rPr lang="es-ES" sz="2200" dirty="0"/>
              <a:t>(Bachillerato)</a:t>
            </a:r>
            <a:r>
              <a:rPr lang="es-ES" sz="2200" b="1" dirty="0"/>
              <a:t> y </a:t>
            </a:r>
            <a:r>
              <a:rPr lang="es-ES" sz="2200" b="1" dirty="0">
                <a:solidFill>
                  <a:srgbClr val="FF0000"/>
                </a:solidFill>
              </a:rPr>
              <a:t>Aplicadas</a:t>
            </a:r>
            <a:r>
              <a:rPr lang="es-ES" sz="2200" b="1" dirty="0"/>
              <a:t> </a:t>
            </a:r>
            <a:r>
              <a:rPr lang="es-ES" sz="2200" dirty="0"/>
              <a:t>(Formación Profesional)</a:t>
            </a:r>
            <a:r>
              <a:rPr lang="es-ES" sz="2200" b="1" dirty="0"/>
              <a:t>. </a:t>
            </a:r>
          </a:p>
          <a:p>
            <a:endParaRPr lang="es-ES" sz="2200" b="1" dirty="0"/>
          </a:p>
          <a:p>
            <a:endParaRPr lang="es-ES" sz="2200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D48E9BC3-3711-6D4E-A616-BD8F91521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A29038B5-FAD3-5548-940A-115CA06DA4FB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86618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E24E7-DFEA-5A4F-82CF-7CD3FBA76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495" y="1450258"/>
            <a:ext cx="8596668" cy="1320800"/>
          </a:xfrm>
        </p:spPr>
        <p:txBody>
          <a:bodyPr/>
          <a:lstStyle/>
          <a:p>
            <a:r>
              <a:rPr lang="es-ES" dirty="0"/>
              <a:t>OFERTA EDUCATIVA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CCF4C5-924B-5142-989D-0037BB9CE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8495" y="2279291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1º ESO A, B, R</a:t>
            </a:r>
          </a:p>
          <a:p>
            <a:r>
              <a:rPr lang="es-ES" dirty="0"/>
              <a:t>2º ESO A, B, R</a:t>
            </a:r>
          </a:p>
          <a:p>
            <a:r>
              <a:rPr lang="es-ES" dirty="0"/>
              <a:t>3º ESO A, B, C, DIVERSIFICACIÓN</a:t>
            </a:r>
          </a:p>
          <a:p>
            <a:r>
              <a:rPr lang="es-ES" dirty="0"/>
              <a:t>4º ESO A, B, DIVERSIFICACIÓN</a:t>
            </a:r>
          </a:p>
          <a:p>
            <a:r>
              <a:rPr lang="es-ES" dirty="0"/>
              <a:t>1º BAC CIENCIAS</a:t>
            </a:r>
          </a:p>
          <a:p>
            <a:r>
              <a:rPr lang="es-ES" dirty="0"/>
              <a:t>1º BAC HUMANIDADES / CCSS</a:t>
            </a:r>
          </a:p>
          <a:p>
            <a:r>
              <a:rPr lang="es-ES" dirty="0"/>
              <a:t>2º BAC CIENCIAS</a:t>
            </a:r>
          </a:p>
          <a:p>
            <a:r>
              <a:rPr lang="es-ES" dirty="0"/>
              <a:t>2º BAC HUMANIDADES / CCSS</a:t>
            </a:r>
          </a:p>
          <a:p>
            <a:r>
              <a:rPr lang="es-ES" dirty="0"/>
              <a:t>1º, 2º FP BÁSICA</a:t>
            </a:r>
          </a:p>
          <a:p>
            <a:r>
              <a:rPr lang="es-ES" dirty="0"/>
              <a:t>1º, 2º FP CICLO GRADO MEDIO</a:t>
            </a:r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C4B4BCDA-7E12-5547-840A-98CFAD44A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46" y="1315278"/>
            <a:ext cx="214630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081" y="3959432"/>
            <a:ext cx="204787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30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dirty="0"/>
              <a:t>OPTATIVAS ESPECÍFICAS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4571" y="2242868"/>
            <a:ext cx="3661753" cy="4049740"/>
          </a:xfrm>
        </p:spPr>
        <p:txBody>
          <a:bodyPr>
            <a:normAutofit fontScale="250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s-ES" sz="6400" b="1" dirty="0">
                <a:solidFill>
                  <a:srgbClr val="002060"/>
                </a:solidFill>
              </a:rPr>
              <a:t>              ESO</a:t>
            </a:r>
            <a:endParaRPr lang="es-ES" sz="6400" dirty="0"/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TECNOLOGÍA Y DIGITALIZACIÓN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CULTURA CLÁSICA 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MÚSICA 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CONTROL Y ROBÓTICA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LABORATORIO DE CIENCIAS 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CLEN-CMAT(propuesta de centro) 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CULTURA CIENTÍFICA 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EPVA 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RELIGIÓN/VET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FRANCÉS 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ACTIVIDAD EMPRENDEDORA Y EMPRESARIAL </a:t>
            </a:r>
          </a:p>
          <a:p>
            <a:pPr marL="285750" indent="-285750" defTabSz="914400">
              <a:buFont typeface="Wingdings" panose="05000000000000000000" pitchFamily="2" charset="2"/>
              <a:buChar char="Ø"/>
            </a:pPr>
            <a:r>
              <a:rPr lang="es-ES" sz="5600" b="1" dirty="0">
                <a:solidFill>
                  <a:srgbClr val="002060"/>
                </a:solidFill>
              </a:rPr>
              <a:t>LITERATURA UNIVERSAL </a:t>
            </a:r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35896" y="2406770"/>
            <a:ext cx="36047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rgbClr val="002060"/>
                </a:solidFill>
              </a:rPr>
              <a:t>       1º BACHILLERATO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500" b="1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>
                <a:solidFill>
                  <a:srgbClr val="002060"/>
                </a:solidFill>
              </a:rPr>
              <a:t>BIOLOGÍA </a:t>
            </a:r>
            <a:r>
              <a:rPr lang="es-ES" sz="1500" b="1" dirty="0">
                <a:solidFill>
                  <a:srgbClr val="002060"/>
                </a:solidFill>
              </a:rPr>
              <a:t>Y GEOLOGÍA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DIBUJO TÉCNICO 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TECNOLOGÍA INDUSTRIAL 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ANATOMÍA APLICADA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RELIGIÓN CATÓLICA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CULTURA CIENTÍFICA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SEGUNDA LENGUA EXTRANJERA I – FRANCÉS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TEC. DE LA INFORM. Y COMUNICACIÓN I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7746892" y="2406770"/>
            <a:ext cx="3702986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rgbClr val="002060"/>
                </a:solidFill>
              </a:rPr>
              <a:t>      2º BACHILLARATO</a:t>
            </a:r>
          </a:p>
          <a:p>
            <a:endParaRPr lang="es-ES" sz="1500" b="1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FÍSICA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CTMA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SEGUNDA LENGUA EXTRANJERA II – FRANCÉS </a:t>
            </a:r>
            <a:endParaRPr lang="es-ES" sz="1600" b="1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1500" b="1" dirty="0">
                <a:solidFill>
                  <a:srgbClr val="002060"/>
                </a:solidFill>
                <a:latin typeface="Calibri"/>
              </a:rPr>
              <a:t>FUNDAMENTOS DE ADMIN. Y GESTIÓN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  <a:latin typeface="Calibri"/>
              </a:rPr>
              <a:t>GRIEGO II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  <a:latin typeface="Calibri"/>
              </a:rPr>
              <a:t>SEGUNDA LENGUA EXTRANJERA II – FRANCÉS </a:t>
            </a:r>
            <a:endParaRPr lang="es-ES" sz="1500" b="1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PSICOLOGÍA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500" b="1" dirty="0">
                <a:solidFill>
                  <a:srgbClr val="002060"/>
                </a:solidFill>
              </a:rPr>
              <a:t>TEC. DE LA INFORM. Y COMUNICACIÓN II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500" dirty="0">
              <a:solidFill>
                <a:srgbClr val="002060"/>
              </a:solidFill>
            </a:endParaRPr>
          </a:p>
          <a:p>
            <a:r>
              <a:rPr lang="es-ES" dirty="0">
                <a:solidFill>
                  <a:prstClr val="black"/>
                </a:solidFill>
              </a:rPr>
              <a:t>	</a:t>
            </a:r>
          </a:p>
          <a:p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AutoShape 2" descr="Free libros 1200132 PNG with Transparent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pic>
        <p:nvPicPr>
          <p:cNvPr id="1036" name="Picture 12" descr="Icono de computadora portátil de oficina - Descargar PNG/SVG transpare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267" y="5177069"/>
            <a:ext cx="1495400" cy="14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la de Libros Antiguos PNG transparente - Stick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48549"/>
            <a:ext cx="1604893" cy="160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robeta' Chapas grandes | Spreadshi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892" y="1097379"/>
            <a:ext cx="169545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Let's Not Be Robots, People | Imagenes de robots, Robots dibujo, Robots  animad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84" y="1332670"/>
            <a:ext cx="1106367" cy="130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archemins - Page 6 | Old paper, High school writing, Pap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725" y="453824"/>
            <a:ext cx="1643386" cy="139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GIF ANIMADOS PLANETA TIERRA - Imagu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278" y="5730757"/>
            <a:ext cx="1699519" cy="112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62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9876" y="570991"/>
            <a:ext cx="8596668" cy="1320800"/>
          </a:xfrm>
        </p:spPr>
        <p:txBody>
          <a:bodyPr/>
          <a:lstStyle/>
          <a:p>
            <a:r>
              <a:rPr lang="es-ES" dirty="0"/>
              <a:t>EL PROFESORADO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1457865"/>
            <a:ext cx="7847234" cy="458349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s-ES" sz="2400" dirty="0"/>
              <a:t>Cada área o materia la impartirá un profesor/a especialista en esa área.  Por lo tanto en 1º ESO, tendrán </a:t>
            </a:r>
            <a:r>
              <a:rPr lang="es-ES" sz="2400" dirty="0">
                <a:solidFill>
                  <a:srgbClr val="00B0F0"/>
                </a:solidFill>
              </a:rPr>
              <a:t>10 profesores/as.</a:t>
            </a:r>
          </a:p>
          <a:p>
            <a:pPr algn="just">
              <a:lnSpc>
                <a:spcPct val="150000"/>
              </a:lnSpc>
            </a:pPr>
            <a:r>
              <a:rPr lang="es-ES" sz="2400" dirty="0"/>
              <a:t>Uno de esos profesores, será el </a:t>
            </a:r>
            <a:r>
              <a:rPr lang="es-ES" sz="2400" dirty="0">
                <a:solidFill>
                  <a:srgbClr val="00B0F0"/>
                </a:solidFill>
              </a:rPr>
              <a:t>tutor/a.</a:t>
            </a:r>
          </a:p>
          <a:p>
            <a:pPr algn="just">
              <a:lnSpc>
                <a:spcPct val="150000"/>
              </a:lnSpc>
            </a:pPr>
            <a:r>
              <a:rPr lang="es-ES" sz="2400" dirty="0"/>
              <a:t>En Secundaria, existe el Departamento de Orientación: figura del </a:t>
            </a:r>
            <a:r>
              <a:rPr lang="es-ES" sz="2400" dirty="0">
                <a:solidFill>
                  <a:srgbClr val="00B0F0"/>
                </a:solidFill>
              </a:rPr>
              <a:t>ORIENTADOR/A.</a:t>
            </a:r>
          </a:p>
          <a:p>
            <a:pPr algn="just">
              <a:lnSpc>
                <a:spcPct val="150000"/>
              </a:lnSpc>
            </a:pPr>
            <a:r>
              <a:rPr lang="es-ES" sz="2400" dirty="0"/>
              <a:t>También hay </a:t>
            </a:r>
            <a:r>
              <a:rPr lang="es-ES" sz="2400" dirty="0">
                <a:solidFill>
                  <a:srgbClr val="00B0F0"/>
                </a:solidFill>
              </a:rPr>
              <a:t>profesorado de Apoyo</a:t>
            </a:r>
            <a:r>
              <a:rPr lang="es-ES" sz="2400" dirty="0"/>
              <a:t>, para aquellos alumnos que puedan presentar necesidades educativas especiales.</a:t>
            </a:r>
          </a:p>
          <a:p>
            <a:endParaRPr lang="es-ES" dirty="0"/>
          </a:p>
        </p:txBody>
      </p:sp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55E6065F-9B10-E044-8BBB-1AF85BCFA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BF045EA-394D-514D-9B43-CC700676CB0A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  <p:pic>
        <p:nvPicPr>
          <p:cNvPr id="9" name="Imagen 8" descr="Un dibujo de un personaje animado&#10;&#10;Descripción generada automáticamente con confianza baja">
            <a:extLst>
              <a:ext uri="{FF2B5EF4-FFF2-40B4-BE49-F238E27FC236}">
                <a16:creationId xmlns:a16="http://schemas.microsoft.com/office/drawing/2014/main" id="{04627002-853A-7A4D-B96E-2861648825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23910" y="2378014"/>
            <a:ext cx="3368735" cy="2743200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3302081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9795" y="645796"/>
            <a:ext cx="8596668" cy="1320800"/>
          </a:xfrm>
        </p:spPr>
        <p:txBody>
          <a:bodyPr/>
          <a:lstStyle/>
          <a:p>
            <a:r>
              <a:rPr lang="es-ES" dirty="0"/>
              <a:t>EL HORARIO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2160589"/>
            <a:ext cx="9209616" cy="38807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400" dirty="0"/>
              <a:t>Horario Secretaría: de 9,00 a 14,00 horas.</a:t>
            </a:r>
          </a:p>
          <a:p>
            <a:pPr algn="just"/>
            <a:r>
              <a:rPr lang="es-ES" sz="2400" dirty="0"/>
              <a:t>El horario lectivo es de </a:t>
            </a:r>
            <a:r>
              <a:rPr lang="es-ES" sz="2400" dirty="0">
                <a:solidFill>
                  <a:srgbClr val="00B0F0"/>
                </a:solidFill>
              </a:rPr>
              <a:t>30 horas semanales</a:t>
            </a:r>
            <a:r>
              <a:rPr lang="es-ES" sz="2400" dirty="0"/>
              <a:t>, repartidas en </a:t>
            </a:r>
            <a:r>
              <a:rPr lang="es-ES" sz="2400" dirty="0">
                <a:solidFill>
                  <a:srgbClr val="00B0F0"/>
                </a:solidFill>
              </a:rPr>
              <a:t>6 horas </a:t>
            </a:r>
            <a:r>
              <a:rPr lang="es-ES" sz="2400" dirty="0"/>
              <a:t>diarias de clase.</a:t>
            </a:r>
          </a:p>
          <a:p>
            <a:pPr algn="just"/>
            <a:r>
              <a:rPr lang="es-ES" sz="2400" dirty="0"/>
              <a:t>Se entrará a las </a:t>
            </a:r>
            <a:r>
              <a:rPr lang="es-ES" sz="2400" dirty="0">
                <a:solidFill>
                  <a:srgbClr val="00B0F0"/>
                </a:solidFill>
              </a:rPr>
              <a:t>8,30</a:t>
            </a:r>
            <a:r>
              <a:rPr lang="es-ES" sz="2400" dirty="0"/>
              <a:t> y se saldrá a las </a:t>
            </a:r>
            <a:r>
              <a:rPr lang="es-ES" sz="2400" dirty="0">
                <a:solidFill>
                  <a:srgbClr val="00B0F0"/>
                </a:solidFill>
              </a:rPr>
              <a:t>14,25 horas</a:t>
            </a:r>
            <a:r>
              <a:rPr lang="es-ES" sz="2400" dirty="0"/>
              <a:t>.</a:t>
            </a:r>
          </a:p>
          <a:p>
            <a:pPr algn="just"/>
            <a:r>
              <a:rPr lang="es-ES" sz="2400" dirty="0"/>
              <a:t>Hay un descanso de media hora (RECREO), de </a:t>
            </a:r>
            <a:r>
              <a:rPr lang="es-ES" sz="2400" dirty="0">
                <a:solidFill>
                  <a:srgbClr val="00B0F0"/>
                </a:solidFill>
              </a:rPr>
              <a:t>11,10 a 11,40 horas</a:t>
            </a:r>
            <a:r>
              <a:rPr lang="es-ES" sz="2400" dirty="0"/>
              <a:t>. En la Sección hay un recreo de 15 minutos cada dos periodos lectivos.</a:t>
            </a:r>
          </a:p>
          <a:p>
            <a:pPr algn="just"/>
            <a:r>
              <a:rPr lang="es-ES" sz="2400" dirty="0"/>
              <a:t>Entre una clase y otra hay un </a:t>
            </a:r>
            <a:r>
              <a:rPr lang="es-ES" sz="2400" dirty="0">
                <a:solidFill>
                  <a:srgbClr val="00B0F0"/>
                </a:solidFill>
              </a:rPr>
              <a:t>intervalo de 5 minutos</a:t>
            </a:r>
            <a:r>
              <a:rPr lang="es-ES" sz="2400" dirty="0"/>
              <a:t>. Durante estos descansos los alumnos no pueden abandonar el aula.</a:t>
            </a:r>
          </a:p>
          <a:p>
            <a:pPr algn="just"/>
            <a:r>
              <a:rPr lang="es-ES" sz="2400" dirty="0">
                <a:solidFill>
                  <a:srgbClr val="FF0000"/>
                </a:solidFill>
              </a:rPr>
              <a:t>No está permitido salir del centro.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535" y="-88029"/>
            <a:ext cx="2248618" cy="2248618"/>
          </a:xfrm>
          <a:prstGeom prst="rect">
            <a:avLst/>
          </a:prstGeom>
        </p:spPr>
      </p:pic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3D7EB812-9644-D54B-A9EB-507F07AAC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F5E9BBC-FBC6-0E49-9F7D-7E1F4490DBC5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400392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50218" y="609600"/>
            <a:ext cx="8596668" cy="1320800"/>
          </a:xfrm>
        </p:spPr>
        <p:txBody>
          <a:bodyPr/>
          <a:lstStyle/>
          <a:p>
            <a:r>
              <a:rPr lang="es-ES" dirty="0"/>
              <a:t>ORGANIZACIÓN 1º ESO – I CICLO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423647"/>
              </p:ext>
            </p:extLst>
          </p:nvPr>
        </p:nvGraphicFramePr>
        <p:xfrm>
          <a:off x="677863" y="1662113"/>
          <a:ext cx="8596312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1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5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MATERIAS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HORA/SEMANA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LENGUA CASTELLANA Y LITERATURA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MATEMÁTICAS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LENGUA EXTRANJERA (INGLÉS)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BIOLOGÍA Y GEOLOGÍA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GEOGRAFÍA</a:t>
                      </a:r>
                      <a:r>
                        <a:rPr lang="es-ES" baseline="0" dirty="0">
                          <a:solidFill>
                            <a:schemeClr val="accent4"/>
                          </a:solidFill>
                        </a:rPr>
                        <a:t> E HISTORIA</a:t>
                      </a:r>
                      <a:endParaRPr lang="es-ES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EDUCACIÓN FÍSICA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TECNOLOGÍA Y DIGITALIZACIÓN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EDUCACIÓN PLÁSTICA, VISUAL Y AUDIOV.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RELIGIÓN / VALORES ÉTICOS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FRANCÉS / CLEN / CMAT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TUTORÍA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992" y="1377996"/>
            <a:ext cx="2033376" cy="1550746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6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13EC62DE-EAE5-0F46-A6CD-A6610798E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79654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052D71E-EC53-1E49-8CF8-012C5909A684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1101473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91380" y="609600"/>
            <a:ext cx="8596668" cy="1320800"/>
          </a:xfrm>
        </p:spPr>
        <p:txBody>
          <a:bodyPr/>
          <a:lstStyle/>
          <a:p>
            <a:r>
              <a:rPr lang="es-ES" dirty="0"/>
              <a:t>ORGANIZACIÓN 2º ESO – I CICLO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8597159"/>
              </p:ext>
            </p:extLst>
          </p:nvPr>
        </p:nvGraphicFramePr>
        <p:xfrm>
          <a:off x="677863" y="1455312"/>
          <a:ext cx="8596312" cy="4576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4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413">
                <a:tc>
                  <a:txBody>
                    <a:bodyPr/>
                    <a:lstStyle/>
                    <a:p>
                      <a:r>
                        <a:rPr lang="es-ES" dirty="0"/>
                        <a:t>MATERIA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HORA/SEMANA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LENGUA CASTELLANA Y LITERATURA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GEOGRAFIA E 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FÍSICA Y QUÍMICA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MATEMÁTICAS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LENGUA EXTRANJERA (INGLÉS)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EDUCACIÓN FÍSICA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MÚSICA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CULTURA CLÁSICA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RELIGIÓN /ALTERNATIVA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FRANCÉS / CLEN / CMAT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1413">
                <a:tc>
                  <a:txBody>
                    <a:bodyPr/>
                    <a:lstStyle/>
                    <a:p>
                      <a:r>
                        <a:rPr lang="es-ES" dirty="0"/>
                        <a:t>TUTORÍA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412" y="1231563"/>
            <a:ext cx="2101124" cy="16006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6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F7F609AD-7649-0148-8C18-673C7226B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724ECB9-0245-5142-9D27-D0B972AF7C8E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1685966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61887" y="609600"/>
            <a:ext cx="8596668" cy="1320800"/>
          </a:xfrm>
        </p:spPr>
        <p:txBody>
          <a:bodyPr/>
          <a:lstStyle/>
          <a:p>
            <a:r>
              <a:rPr lang="es-ES" dirty="0"/>
              <a:t>ORGANIZACIÓN 3º ESO – I CICLO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973206"/>
              </p:ext>
            </p:extLst>
          </p:nvPr>
        </p:nvGraphicFramePr>
        <p:xfrm>
          <a:off x="1133445" y="1141434"/>
          <a:ext cx="6263236" cy="5399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7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184">
                <a:tc>
                  <a:txBody>
                    <a:bodyPr/>
                    <a:lstStyle/>
                    <a:p>
                      <a:r>
                        <a:rPr lang="es-ES" dirty="0"/>
                        <a:t>MATERIA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HORA / SEMANA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157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LENGUA CASTELLANA Y LITERATURA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184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BIOLOGÍA Y GEOLOGÍA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184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FÍSICA Y QUÍMICA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184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GEOGRAFÍA E 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184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LENGUA EXTRANJERA (INGLÉS)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89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B0F0"/>
                          </a:solidFill>
                        </a:rPr>
                        <a:t>MATEMÁTICAS ACADÉMICAS / APLICADAS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184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2"/>
                          </a:solidFill>
                        </a:rPr>
                        <a:t>EDUCACIÓN FÍSICA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184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2"/>
                          </a:solidFill>
                        </a:rPr>
                        <a:t>RELIGIÓN /</a:t>
                      </a:r>
                      <a:r>
                        <a:rPr lang="es-ES" baseline="0" dirty="0">
                          <a:solidFill>
                            <a:schemeClr val="accent2"/>
                          </a:solidFill>
                        </a:rPr>
                        <a:t> ALTERNATIVA</a:t>
                      </a:r>
                      <a:endParaRPr lang="es-E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EDUCACIÓN PLÁSTICA / MÚSICA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184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TECNOLOGÍA Y DIGITALIZACIÓN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184">
                <a:tc>
                  <a:txBody>
                    <a:bodyPr/>
                    <a:lstStyle/>
                    <a:p>
                      <a:r>
                        <a:rPr lang="es-ES" err="1">
                          <a:solidFill>
                            <a:schemeClr val="accent4"/>
                          </a:solidFill>
                        </a:rPr>
                        <a:t>OPTATIVAS</a:t>
                      </a:r>
                      <a:r>
                        <a:rPr lang="es-ES">
                          <a:solidFill>
                            <a:schemeClr val="accent4"/>
                          </a:solidFill>
                        </a:rPr>
                        <a:t>: Robótica</a:t>
                      </a:r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/Francés/IAEE/</a:t>
                      </a:r>
                      <a:r>
                        <a:rPr lang="es-ES" dirty="0" err="1">
                          <a:solidFill>
                            <a:schemeClr val="accent4"/>
                          </a:solidFill>
                        </a:rPr>
                        <a:t>Conoc</a:t>
                      </a:r>
                      <a:r>
                        <a:rPr lang="es-ES" dirty="0">
                          <a:solidFill>
                            <a:schemeClr val="accent4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736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2060"/>
                          </a:solidFill>
                        </a:rPr>
                        <a:t>EDUCACIÓN EN VALORES CÍVICOS Y ÉTICOS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0184">
                <a:tc>
                  <a:txBody>
                    <a:bodyPr/>
                    <a:lstStyle/>
                    <a:p>
                      <a:r>
                        <a:rPr lang="es-ES" dirty="0"/>
                        <a:t>TUTORÍA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808" y="1161991"/>
            <a:ext cx="1723898" cy="131472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6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6B149662-B3D4-B74A-8210-164E2C62C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BABA8EDD-5DDC-6442-BAAD-79A959552192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3126215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94624" y="645796"/>
            <a:ext cx="8596668" cy="1320800"/>
          </a:xfrm>
        </p:spPr>
        <p:txBody>
          <a:bodyPr/>
          <a:lstStyle/>
          <a:p>
            <a:r>
              <a:rPr lang="es-ES" dirty="0"/>
              <a:t>LA EVALUACIÓN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1533833"/>
            <a:ext cx="8596668" cy="504394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s-ES" sz="2200" dirty="0"/>
              <a:t>Valoraciones de 0 a 10, con calificaciones de </a:t>
            </a:r>
            <a:r>
              <a:rPr lang="es-ES" sz="2200" dirty="0">
                <a:solidFill>
                  <a:srgbClr val="00B0F0"/>
                </a:solidFill>
              </a:rPr>
              <a:t>SOBRESALIENTE, NOTABLE, BIEN, SUFICIENTE e INSUFICIENTE</a:t>
            </a:r>
            <a:r>
              <a:rPr lang="es-E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s-ES" sz="2200" dirty="0"/>
              <a:t>Evaluación Inicial más </a:t>
            </a:r>
            <a:r>
              <a:rPr lang="es-ES" sz="2200" dirty="0">
                <a:solidFill>
                  <a:srgbClr val="00B0F0"/>
                </a:solidFill>
              </a:rPr>
              <a:t>3 EVALUACIONES</a:t>
            </a:r>
            <a:r>
              <a:rPr lang="es-ES" sz="2200" dirty="0"/>
              <a:t>, con información a los padres a través de </a:t>
            </a:r>
            <a:r>
              <a:rPr lang="es-ES" sz="2200" dirty="0" err="1"/>
              <a:t>Infoeduca</a:t>
            </a:r>
            <a:r>
              <a:rPr lang="es-ES" sz="2200" dirty="0"/>
              <a:t>/boletín de notas.</a:t>
            </a:r>
          </a:p>
          <a:p>
            <a:pPr algn="just">
              <a:lnSpc>
                <a:spcPct val="150000"/>
              </a:lnSpc>
            </a:pPr>
            <a:r>
              <a:rPr lang="es-ES" sz="2200" dirty="0"/>
              <a:t>Para la evaluación final se tendrá en cuenta si el alumno/a domina las </a:t>
            </a:r>
            <a:r>
              <a:rPr lang="es-ES" sz="2200" dirty="0">
                <a:solidFill>
                  <a:srgbClr val="00B0F0"/>
                </a:solidFill>
              </a:rPr>
              <a:t>competencias exigidas</a:t>
            </a:r>
            <a:r>
              <a:rPr lang="es-E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s-ES" sz="2200" dirty="0"/>
              <a:t>Se valorará el </a:t>
            </a:r>
            <a:r>
              <a:rPr lang="es-ES" sz="2200" dirty="0">
                <a:solidFill>
                  <a:srgbClr val="FF0000"/>
                </a:solidFill>
              </a:rPr>
              <a:t>trabajo diario </a:t>
            </a:r>
            <a:r>
              <a:rPr lang="es-ES" sz="2200" dirty="0"/>
              <a:t>tanto en casa como en clase, la </a:t>
            </a:r>
            <a:r>
              <a:rPr lang="es-ES" sz="2200" dirty="0">
                <a:solidFill>
                  <a:srgbClr val="00B0F0"/>
                </a:solidFill>
              </a:rPr>
              <a:t>participación, el cuaderno de clase, los exámenes, los trabajos, el comportamiento</a:t>
            </a:r>
            <a:r>
              <a:rPr lang="es-ES" sz="2200" dirty="0"/>
              <a:t>, etc.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4AE0CF3B-CBC7-F14A-8D9A-BCEEA9862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718B4AF-AF21-9346-873D-431B90D33FF0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CD8AC29-CAC5-ED49-A2DD-AEEC612D9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148272" y="546726"/>
            <a:ext cx="2917998" cy="2433339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517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50218" y="609598"/>
            <a:ext cx="9122234" cy="1320800"/>
          </a:xfrm>
        </p:spPr>
        <p:txBody>
          <a:bodyPr/>
          <a:lstStyle/>
          <a:p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DERECHOS Y DEBERES DE LOS ALUMNOS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827092"/>
              </p:ext>
            </p:extLst>
          </p:nvPr>
        </p:nvGraphicFramePr>
        <p:xfrm>
          <a:off x="1019207" y="1518918"/>
          <a:ext cx="7525980" cy="478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2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2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239">
                <a:tc>
                  <a:txBody>
                    <a:bodyPr/>
                    <a:lstStyle/>
                    <a:p>
                      <a:r>
                        <a:rPr lang="es-ES" dirty="0"/>
                        <a:t>DERECHOS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DEBERES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8098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DERECHO</a:t>
                      </a:r>
                      <a:r>
                        <a:rPr lang="es-ES" baseline="0" dirty="0">
                          <a:solidFill>
                            <a:srgbClr val="0070C0"/>
                          </a:solidFill>
                        </a:rPr>
                        <a:t> A UNA FORMACIÓN INTEGRAL</a:t>
                      </a:r>
                    </a:p>
                    <a:p>
                      <a:endParaRPr lang="es-E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DEBER DE ESTUDIAR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669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DERECHO A SER RESPETADO</a:t>
                      </a:r>
                    </a:p>
                    <a:p>
                      <a:endParaRPr lang="es-E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DEBER DE RESPETAR A LOS</a:t>
                      </a:r>
                      <a:r>
                        <a:rPr lang="es-ES" baseline="0" dirty="0">
                          <a:solidFill>
                            <a:srgbClr val="FF0000"/>
                          </a:solidFill>
                        </a:rPr>
                        <a:t> DEMÁS</a:t>
                      </a:r>
                      <a:endParaRPr lang="es-E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098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DERECHO A</a:t>
                      </a:r>
                      <a:r>
                        <a:rPr lang="es-ES" baseline="0" dirty="0">
                          <a:solidFill>
                            <a:srgbClr val="0070C0"/>
                          </a:solidFill>
                        </a:rPr>
                        <a:t> SER EVALUADO OBJETIVAMENTE</a:t>
                      </a:r>
                    </a:p>
                    <a:p>
                      <a:endParaRPr lang="es-E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DEBER DE PARTICIPAR</a:t>
                      </a:r>
                      <a:r>
                        <a:rPr lang="es-ES" baseline="0" dirty="0">
                          <a:solidFill>
                            <a:srgbClr val="FF0000"/>
                          </a:solidFill>
                        </a:rPr>
                        <a:t> EN LAS ACTIVIDADES DEL CENTRO</a:t>
                      </a:r>
                      <a:endParaRPr lang="es-E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8098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DERECHO A PARTICIPAR EN LA VIDA DEL CENTRO</a:t>
                      </a:r>
                    </a:p>
                    <a:p>
                      <a:endParaRPr lang="es-E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RESPETAR LAS NORMAS Y DISCIPLINA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8098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0070C0"/>
                          </a:solidFill>
                        </a:rPr>
                        <a:t>DERECHO A PROTECCIÓN SOCIAL</a:t>
                      </a:r>
                    </a:p>
                    <a:p>
                      <a:endParaRPr lang="es-E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CONSERVAR Y UTILIZAR CORRECTAMENTE INSTALACIONES Y MATERIALES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357" y="2418625"/>
            <a:ext cx="2985920" cy="2023662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6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3CD54798-22D1-1D44-9E39-4C9ACB5AF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8CB2BDCF-7626-2E4C-AE0E-4B6E5F1DD1B6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997117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576" y="577095"/>
            <a:ext cx="9662424" cy="1320800"/>
          </a:xfrm>
        </p:spPr>
        <p:txBody>
          <a:bodyPr/>
          <a:lstStyle/>
          <a:p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ALGUNAS NORMAS QUE HAY QUE CONOCER…</a:t>
            </a:r>
            <a:endParaRPr lang="es-E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592826"/>
            <a:ext cx="7194802" cy="4971747"/>
          </a:xfrm>
        </p:spPr>
        <p:txBody>
          <a:bodyPr>
            <a:normAutofit/>
          </a:bodyPr>
          <a:lstStyle/>
          <a:p>
            <a:pPr algn="just"/>
            <a:r>
              <a:rPr lang="es-ES" sz="2200" dirty="0"/>
              <a:t>Acudimos puntualmente a clase.</a:t>
            </a:r>
          </a:p>
          <a:p>
            <a:pPr algn="just"/>
            <a:r>
              <a:rPr lang="es-ES" sz="2200" dirty="0"/>
              <a:t>Permanecemos en las aulas, si queremos ir al baño se pide al profesor de la clase, no vamos en los cambios.</a:t>
            </a:r>
          </a:p>
          <a:p>
            <a:pPr algn="just"/>
            <a:r>
              <a:rPr lang="es-ES" sz="2200" dirty="0"/>
              <a:t>Salimos ordenadamente, en silencio en los cambios de aulas.</a:t>
            </a:r>
          </a:p>
          <a:p>
            <a:pPr algn="just"/>
            <a:r>
              <a:rPr lang="es-ES" sz="2200" u="sng" dirty="0">
                <a:solidFill>
                  <a:srgbClr val="FF0000"/>
                </a:solidFill>
              </a:rPr>
              <a:t>Prohibido el uso de teléfonos móviles.</a:t>
            </a:r>
          </a:p>
          <a:p>
            <a:pPr algn="just"/>
            <a:r>
              <a:rPr lang="es-ES" sz="2200" dirty="0"/>
              <a:t>Cuidar y respetar el mobiliario de clase.</a:t>
            </a:r>
          </a:p>
          <a:p>
            <a:pPr algn="just"/>
            <a:r>
              <a:rPr lang="es-ES" sz="2200" dirty="0">
                <a:solidFill>
                  <a:srgbClr val="3A3A3A"/>
                </a:solidFill>
                <a:latin typeface="Trebuchet MS" panose="020B0603020202020204" pitchFamily="34" charset="0"/>
              </a:rPr>
              <a:t>Los alumnos deben dirigirse con respeto hacia el profesor, sus compañeros y el personal del centro.</a:t>
            </a:r>
            <a:endParaRPr lang="es-ES" sz="2200" dirty="0"/>
          </a:p>
          <a:p>
            <a:pPr algn="just"/>
            <a:r>
              <a:rPr lang="es-ES" sz="2200" dirty="0"/>
              <a:t>Los alumnos de 1º y 2º ESO permanecen en el recinto en el recreo.</a:t>
            </a:r>
          </a:p>
        </p:txBody>
      </p:sp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D5E9C489-34E3-1545-A609-4034F47F9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C1B3258-C62C-2047-9A3A-9D3F88720411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  <p:pic>
        <p:nvPicPr>
          <p:cNvPr id="11" name="Imagen 10" descr="Imagen que contiene Forma&#10;&#10;Descripción generada automáticamente">
            <a:extLst>
              <a:ext uri="{FF2B5EF4-FFF2-40B4-BE49-F238E27FC236}">
                <a16:creationId xmlns:a16="http://schemas.microsoft.com/office/drawing/2014/main" id="{1A1066A5-59A0-5C4C-997B-54C2277A15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38716" y="2133869"/>
            <a:ext cx="2277185" cy="3203947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63981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65128" y="481034"/>
            <a:ext cx="8596668" cy="1320800"/>
          </a:xfrm>
        </p:spPr>
        <p:txBody>
          <a:bodyPr/>
          <a:lstStyle/>
          <a:p>
            <a:r>
              <a:rPr lang="es-ES" dirty="0"/>
              <a:t>DECÁLOGO DE ORIENTACIONES…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9258" y="1209651"/>
            <a:ext cx="10672538" cy="5566407"/>
          </a:xfrm>
        </p:spPr>
        <p:txBody>
          <a:bodyPr>
            <a:normAutofit/>
          </a:bodyPr>
          <a:lstStyle/>
          <a:p>
            <a:pPr lvl="1" algn="just">
              <a:spcBef>
                <a:spcPts val="1200"/>
              </a:spcBef>
            </a:pPr>
            <a:r>
              <a:rPr lang="es-ES" sz="2200" dirty="0"/>
              <a:t>Respeta las horas de sueño.</a:t>
            </a:r>
          </a:p>
          <a:p>
            <a:pPr lvl="1" algn="just">
              <a:spcBef>
                <a:spcPts val="1200"/>
              </a:spcBef>
            </a:pPr>
            <a:r>
              <a:rPr lang="es-ES" sz="2200" dirty="0"/>
              <a:t>No abusar de la televisión, nuevas tecnologías, selecciona los programas y/o contenidos. =&gt; Momentos de conversación (nuevos temas de interés)</a:t>
            </a:r>
          </a:p>
          <a:p>
            <a:pPr lvl="1" algn="just">
              <a:spcBef>
                <a:spcPts val="1200"/>
              </a:spcBef>
            </a:pPr>
            <a:r>
              <a:rPr lang="es-ES" sz="2200" dirty="0"/>
              <a:t>Conseguir un ambiente de estudio adecuado. (espacio, luz,..)</a:t>
            </a:r>
          </a:p>
          <a:p>
            <a:pPr lvl="1" algn="just">
              <a:spcBef>
                <a:spcPts val="1200"/>
              </a:spcBef>
            </a:pPr>
            <a:r>
              <a:rPr lang="es-ES" sz="2200" dirty="0"/>
              <a:t>El </a:t>
            </a:r>
            <a:r>
              <a:rPr lang="es-ES" sz="2200" b="1" dirty="0"/>
              <a:t>deporte</a:t>
            </a:r>
            <a:r>
              <a:rPr lang="es-ES" sz="2200" dirty="0"/>
              <a:t> favorece el desarrollo físico e intelectual.</a:t>
            </a:r>
          </a:p>
          <a:p>
            <a:pPr lvl="1" algn="just">
              <a:spcBef>
                <a:spcPts val="1200"/>
              </a:spcBef>
            </a:pPr>
            <a:r>
              <a:rPr lang="es-ES" sz="2200" b="1" dirty="0"/>
              <a:t>Desayunar</a:t>
            </a:r>
            <a:r>
              <a:rPr lang="es-ES" sz="2200" dirty="0"/>
              <a:t> correctamente para afrontar la jornada escolar.</a:t>
            </a:r>
          </a:p>
          <a:p>
            <a:pPr lvl="1" algn="just">
              <a:spcBef>
                <a:spcPts val="1200"/>
              </a:spcBef>
            </a:pPr>
            <a:r>
              <a:rPr lang="es-ES" sz="2200" dirty="0"/>
              <a:t>Horario adecuado de trabajo/descanso (atención)</a:t>
            </a:r>
          </a:p>
          <a:p>
            <a:pPr lvl="1" algn="just">
              <a:spcBef>
                <a:spcPts val="1200"/>
              </a:spcBef>
            </a:pPr>
            <a:r>
              <a:rPr lang="es-ES" sz="2200" dirty="0"/>
              <a:t>Ejercitar procesos psicológicos básicos.</a:t>
            </a:r>
          </a:p>
          <a:p>
            <a:pPr lvl="1" algn="just">
              <a:spcBef>
                <a:spcPts val="1200"/>
              </a:spcBef>
            </a:pPr>
            <a:r>
              <a:rPr lang="es-ES" sz="2200" dirty="0"/>
              <a:t>Apoyarse en el equipo de docentes / Jef. Estudios / orientador/a.</a:t>
            </a:r>
          </a:p>
          <a:p>
            <a:pPr lvl="1" algn="just">
              <a:spcBef>
                <a:spcPts val="1200"/>
              </a:spcBef>
            </a:pPr>
            <a:r>
              <a:rPr lang="es-ES" sz="2200" dirty="0"/>
              <a:t>Coherencia entre ambas figuras.</a:t>
            </a:r>
          </a:p>
          <a:p>
            <a:pPr lvl="1" algn="just">
              <a:spcBef>
                <a:spcPts val="1200"/>
              </a:spcBef>
            </a:pPr>
            <a:r>
              <a:rPr lang="es-ES" sz="2200" dirty="0"/>
              <a:t>Revisar la agenda del alumno/a diariamente. </a:t>
            </a:r>
          </a:p>
          <a:p>
            <a:pPr lvl="1" algn="just">
              <a:spcBef>
                <a:spcPts val="1200"/>
              </a:spcBef>
            </a:pPr>
            <a:endParaRPr lang="es-ES" sz="2000" dirty="0"/>
          </a:p>
          <a:p>
            <a:pPr lvl="1" algn="just">
              <a:spcBef>
                <a:spcPts val="1200"/>
              </a:spcBef>
            </a:pPr>
            <a:endParaRPr lang="es-ES" sz="2000" dirty="0"/>
          </a:p>
          <a:p>
            <a:pPr marL="0" indent="0" algn="ctr">
              <a:buNone/>
            </a:pPr>
            <a:endParaRPr lang="es-ES" sz="6000" dirty="0">
              <a:solidFill>
                <a:srgbClr val="00B0F0"/>
              </a:solidFill>
            </a:endParaRPr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D5833E85-8C8D-E945-BD4D-9F0CC633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E50692B-C60A-8B40-BAD2-A41F43DE31D1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  <p:pic>
        <p:nvPicPr>
          <p:cNvPr id="7" name="Imagen 6" descr="Texto&#10;&#10;Descripción generada automáticamente con confianza media">
            <a:extLst>
              <a:ext uri="{FF2B5EF4-FFF2-40B4-BE49-F238E27FC236}">
                <a16:creationId xmlns:a16="http://schemas.microsoft.com/office/drawing/2014/main" id="{326ACA6E-402A-134D-AD98-C20657649B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1311" t="33173" r="16358" b="12744"/>
          <a:stretch/>
        </p:blipFill>
        <p:spPr>
          <a:xfrm>
            <a:off x="9011265" y="2530451"/>
            <a:ext cx="2861187" cy="2063600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394308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52925" y="645796"/>
            <a:ext cx="8596668" cy="1320800"/>
          </a:xfrm>
        </p:spPr>
        <p:txBody>
          <a:bodyPr/>
          <a:lstStyle/>
          <a:p>
            <a:r>
              <a:rPr lang="es-ES" dirty="0"/>
              <a:t>TUTORÍAS EN LA ESO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555845"/>
            <a:ext cx="8596668" cy="4485517"/>
          </a:xfrm>
        </p:spPr>
        <p:txBody>
          <a:bodyPr>
            <a:normAutofit/>
          </a:bodyPr>
          <a:lstStyle/>
          <a:p>
            <a:pPr algn="just"/>
            <a:r>
              <a:rPr lang="es-ES" sz="2400" dirty="0"/>
              <a:t>Todos los alumnos tienen </a:t>
            </a:r>
            <a:r>
              <a:rPr lang="es-ES" sz="2400" dirty="0">
                <a:solidFill>
                  <a:srgbClr val="00B0F0"/>
                </a:solidFill>
              </a:rPr>
              <a:t>una hora de tutoría </a:t>
            </a:r>
            <a:r>
              <a:rPr lang="es-ES" sz="2400" dirty="0"/>
              <a:t>a la semana.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400" dirty="0"/>
              <a:t>Vuestros tutores os informarán de las </a:t>
            </a:r>
            <a:r>
              <a:rPr lang="es-ES" sz="2400" dirty="0">
                <a:solidFill>
                  <a:srgbClr val="FF0000"/>
                </a:solidFill>
              </a:rPr>
              <a:t>normas de convivencia</a:t>
            </a:r>
            <a:r>
              <a:rPr lang="es-ES" sz="2400" dirty="0"/>
              <a:t>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400" dirty="0"/>
              <a:t>Recibiréis </a:t>
            </a:r>
            <a:r>
              <a:rPr lang="es-ES" sz="2400" dirty="0">
                <a:solidFill>
                  <a:srgbClr val="FF0000"/>
                </a:solidFill>
              </a:rPr>
              <a:t>orientación académica y profesional </a:t>
            </a:r>
            <a:r>
              <a:rPr lang="es-ES" sz="2400" dirty="0"/>
              <a:t>de los cursos siguientes.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400" dirty="0"/>
              <a:t>Aprenderéis </a:t>
            </a:r>
            <a:r>
              <a:rPr lang="es-ES" sz="2400" dirty="0">
                <a:solidFill>
                  <a:srgbClr val="FF0000"/>
                </a:solidFill>
              </a:rPr>
              <a:t>técnicas de estudio</a:t>
            </a:r>
            <a:r>
              <a:rPr lang="es-ES" sz="2400" dirty="0"/>
              <a:t>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400" dirty="0"/>
              <a:t>Se os informará de las </a:t>
            </a:r>
            <a:r>
              <a:rPr lang="es-ES" sz="2400" dirty="0">
                <a:solidFill>
                  <a:srgbClr val="FF0000"/>
                </a:solidFill>
              </a:rPr>
              <a:t>actividades del centro</a:t>
            </a:r>
            <a:r>
              <a:rPr lang="es-ES" sz="2400" dirty="0"/>
              <a:t>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400" dirty="0"/>
              <a:t>Trabajo en </a:t>
            </a:r>
            <a:r>
              <a:rPr lang="es-ES" sz="2400" dirty="0">
                <a:solidFill>
                  <a:srgbClr val="FF0000"/>
                </a:solidFill>
              </a:rPr>
              <a:t>dinámicas de grupo</a:t>
            </a:r>
            <a:r>
              <a:rPr lang="es-ES" sz="2400" dirty="0"/>
              <a:t>. Educación emocional.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400" dirty="0"/>
              <a:t>Participaréis en </a:t>
            </a:r>
            <a:r>
              <a:rPr lang="es-ES" sz="2400" dirty="0">
                <a:solidFill>
                  <a:srgbClr val="FF0000"/>
                </a:solidFill>
              </a:rPr>
              <a:t>programas de centro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E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4561">
            <a:off x="8995410" y="3229100"/>
            <a:ext cx="3005074" cy="24852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D38EF92E-81BD-0747-A91F-F65E0AAF4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87B9CA5D-388F-794C-AA3C-3D27C9D1BBA2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317155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24121" y="545412"/>
            <a:ext cx="8596668" cy="1320800"/>
          </a:xfrm>
        </p:spPr>
        <p:txBody>
          <a:bodyPr/>
          <a:lstStyle/>
          <a:p>
            <a:r>
              <a:rPr lang="es-ES" dirty="0"/>
              <a:t>ACTIVIDADES DE CENTRO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583140"/>
            <a:ext cx="8596668" cy="5124701"/>
          </a:xfrm>
        </p:spPr>
        <p:txBody>
          <a:bodyPr/>
          <a:lstStyle/>
          <a:p>
            <a:r>
              <a:rPr lang="es-ES" dirty="0"/>
              <a:t>A</a:t>
            </a:r>
            <a:r>
              <a:rPr lang="es-ES" sz="2200" dirty="0"/>
              <a:t> lo largo del año se realizan diferentes actividades de centro </a:t>
            </a:r>
          </a:p>
          <a:p>
            <a:pPr marL="0" indent="0">
              <a:buNone/>
            </a:pPr>
            <a:r>
              <a:rPr lang="es-ES" sz="2200" dirty="0"/>
              <a:t>en </a:t>
            </a:r>
            <a:r>
              <a:rPr lang="es-ES" sz="2200" dirty="0">
                <a:solidFill>
                  <a:srgbClr val="FF0000"/>
                </a:solidFill>
              </a:rPr>
              <a:t>colaboración con el AMPA y otras instituciones</a:t>
            </a:r>
            <a:r>
              <a:rPr lang="es-ES" sz="2200" dirty="0"/>
              <a:t>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Concursos artísticos.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Competiciones deportivas.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Jornadas culturales.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Semana del libro.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Visitas a centros de investigación.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Proyectos de formación.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Actividades de convivencia.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Encuentros científicos y culturales.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Celebración de efemérides.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1528">
            <a:off x="6706749" y="2476699"/>
            <a:ext cx="2741492" cy="400467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C0ED7580-AA01-B949-940B-527EC4759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99006BD-CA49-864A-B30F-8AC3929AA60F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30571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784" y="1651997"/>
            <a:ext cx="3759201" cy="236004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.</a:t>
            </a:r>
          </a:p>
        </p:txBody>
      </p:sp>
      <p:pic>
        <p:nvPicPr>
          <p:cNvPr id="4" name="0 Imagen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12" y="1602106"/>
            <a:ext cx="4208259" cy="2360294"/>
          </a:xfrm>
          <a:prstGeom prst="rect">
            <a:avLst/>
          </a:prstGeom>
        </p:spPr>
      </p:pic>
      <p:pic>
        <p:nvPicPr>
          <p:cNvPr id="6" name="0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12" y="4225575"/>
            <a:ext cx="4208259" cy="212170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4D0DBC6-A0AE-4F70-95B3-080E1008DC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888" y="324189"/>
            <a:ext cx="1579001" cy="9876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02D83B7-68CD-498F-AE66-7B072BA463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8776" y="720156"/>
            <a:ext cx="5633192" cy="96325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3EF251D-EBDD-4833-AE21-179F97FA72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9166" y="4126694"/>
            <a:ext cx="3759200" cy="222058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CF65521-FFAB-460F-8217-3D6E38BAD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4002" y="941737"/>
            <a:ext cx="2867519" cy="542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21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9875" y="645796"/>
            <a:ext cx="11386847" cy="1320800"/>
          </a:xfrm>
        </p:spPr>
        <p:txBody>
          <a:bodyPr/>
          <a:lstStyle/>
          <a:p>
            <a:r>
              <a:rPr lang="es-ES" dirty="0"/>
              <a:t>ACTIVIDADES EXTRAESCOLARES Y </a:t>
            </a:r>
            <a:br>
              <a:rPr lang="es-ES" dirty="0"/>
            </a:br>
            <a:r>
              <a:rPr lang="es-ES" dirty="0"/>
              <a:t>COMPLEMENTARIAS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160589"/>
            <a:ext cx="10811660" cy="4547253"/>
          </a:xfrm>
        </p:spPr>
        <p:txBody>
          <a:bodyPr/>
          <a:lstStyle/>
          <a:p>
            <a:pPr algn="just"/>
            <a:r>
              <a:rPr lang="es-ES" sz="2200" dirty="0"/>
              <a:t>Los Departamentos organizan distintas </a:t>
            </a:r>
            <a:r>
              <a:rPr lang="es-ES" sz="2200" dirty="0">
                <a:solidFill>
                  <a:srgbClr val="FF0000"/>
                </a:solidFill>
              </a:rPr>
              <a:t>actividades extraescolares y complementarias a la formación </a:t>
            </a:r>
            <a:r>
              <a:rPr lang="es-ES" sz="2200" dirty="0"/>
              <a:t>de los alumnos a lo largo de todo el curso escolar.</a:t>
            </a:r>
          </a:p>
          <a:p>
            <a:pPr algn="just"/>
            <a:r>
              <a:rPr lang="es-ES" sz="2200" dirty="0"/>
              <a:t>Responden a las </a:t>
            </a:r>
            <a:r>
              <a:rPr lang="es-ES" sz="2200" dirty="0">
                <a:solidFill>
                  <a:srgbClr val="FF0000"/>
                </a:solidFill>
              </a:rPr>
              <a:t>necesidades de docencia </a:t>
            </a:r>
            <a:r>
              <a:rPr lang="es-ES" sz="2200" dirty="0"/>
              <a:t>de sus respectivas áreas de conocimiento.</a:t>
            </a:r>
          </a:p>
          <a:p>
            <a:pPr algn="just"/>
            <a:r>
              <a:rPr lang="es-ES" sz="2200" dirty="0"/>
              <a:t>Los Departamentos las detallan en sus </a:t>
            </a:r>
            <a:r>
              <a:rPr lang="es-ES" sz="2200" dirty="0">
                <a:solidFill>
                  <a:srgbClr val="FF0000"/>
                </a:solidFill>
              </a:rPr>
              <a:t>programaciones didácticas</a:t>
            </a:r>
            <a:r>
              <a:rPr lang="es-ES" sz="2200" dirty="0"/>
              <a:t>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Salidas culturales y excursiones deportivas.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Viajes al teatro y a museos.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Salidas de fin de curso.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Orientación académica y profesional. (AULA)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ES" sz="2200" dirty="0"/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  <a:p>
            <a:endParaRPr lang="es-ES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2F2A0FE9-6D01-C94F-98CD-369930039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E658FD7-1B67-9741-BD1C-6D8F75B2775D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2462679122"/>
      </p:ext>
    </p:extLst>
  </p:cSld>
  <p:clrMapOvr>
    <a:masterClrMapping/>
  </p:clrMapOvr>
  <p:transition spd="slow"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449" y="624784"/>
            <a:ext cx="8596668" cy="1320800"/>
          </a:xfrm>
        </p:spPr>
        <p:txBody>
          <a:bodyPr/>
          <a:lstStyle/>
          <a:p>
            <a:r>
              <a:rPr lang="es-ES" dirty="0"/>
              <a:t>TALLERES: TEI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544129"/>
            <a:ext cx="8596668" cy="4497234"/>
          </a:xfrm>
        </p:spPr>
        <p:txBody>
          <a:bodyPr/>
          <a:lstStyle/>
          <a:p>
            <a:pPr algn="just"/>
            <a:r>
              <a:rPr lang="es-ES" sz="2200" dirty="0"/>
              <a:t>Tutorías dirigidas a alumnos de 1º y 3º ESO/ 1º y 2ºESO.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Acogida.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Resolución de conflictos.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Convivencia.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Prevención del acoso escolar y ciberacoso.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Actividades conjuntas y en equipo.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Desarrollo de confianza, autoestima y asertividad.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ES" sz="2200" dirty="0"/>
          </a:p>
          <a:p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322" y="1967211"/>
            <a:ext cx="2523360" cy="3072892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74B0AF4F-3851-AA45-941B-524C28AC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9C6DE68-E6D6-B740-B1A6-8E85E428ECD6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415682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35631" y="609057"/>
            <a:ext cx="8596668" cy="1320800"/>
          </a:xfrm>
        </p:spPr>
        <p:txBody>
          <a:bodyPr/>
          <a:lstStyle/>
          <a:p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MEDIACIÓN y LABORES DE ORIENTACIÓN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1397479"/>
            <a:ext cx="8596668" cy="5083331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dirty="0">
                <a:solidFill>
                  <a:srgbClr val="FF0000"/>
                </a:solidFill>
              </a:rPr>
              <a:t>CONFLICTOS</a:t>
            </a:r>
            <a:r>
              <a:rPr lang="es-ES" dirty="0"/>
              <a:t> y resolución adecuada: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Habilidades sociales.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Formación de mediación a los alumnos y profesores.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Estrategias de comunicación verbal y no verbal.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Creación de lazos de convivencia.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Mejoras del rendimiento académico.</a:t>
            </a:r>
          </a:p>
          <a:p>
            <a:pPr algn="just"/>
            <a:r>
              <a:rPr lang="es-ES" dirty="0">
                <a:solidFill>
                  <a:srgbClr val="FF0000"/>
                </a:solidFill>
              </a:rPr>
              <a:t>FUNCIONES </a:t>
            </a:r>
            <a:r>
              <a:rPr lang="es-ES" dirty="0"/>
              <a:t>de la orientación: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Evaluación psicopedagógica del alumno.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Atención a la diversidad.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Acción tutorial.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Orientación académica y profesional.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Asesoramiento al profesorado en aspectos metodológicos.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Prevención de dificultades de aprendizaje.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dirty="0"/>
              <a:t>Intervención en las dificultades de aprendizaje.</a:t>
            </a:r>
          </a:p>
          <a:p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873" y="1953811"/>
            <a:ext cx="3531218" cy="3531218"/>
          </a:xfrm>
          <a:prstGeom prst="rect">
            <a:avLst/>
          </a:prstGeom>
        </p:spPr>
      </p:pic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94D36E95-868A-B842-9C1D-ED6189178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1679D97-6E59-AE4A-8F8D-8AF50E807FC7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408377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50218" y="622438"/>
            <a:ext cx="8596668" cy="1320800"/>
          </a:xfrm>
        </p:spPr>
        <p:txBody>
          <a:bodyPr/>
          <a:lstStyle/>
          <a:p>
            <a:r>
              <a:rPr lang="es-ES" dirty="0"/>
              <a:t>ESPACIOS DE CENTRO</a:t>
            </a:r>
          </a:p>
        </p:txBody>
      </p:sp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99414359-CA9B-4F4F-A651-52AE6E6EF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25F96683-7CAC-DF49-9E04-098068977BFD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  <p:pic>
        <p:nvPicPr>
          <p:cNvPr id="10" name="Imagen 9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2535268F-BD62-C447-A814-052BB441F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8208" y="2083019"/>
            <a:ext cx="5123874" cy="384290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2" name="Imagen 11" descr="La fachada de un local comercial&#10;&#10;Descripción generada automáticamente con confianza media">
            <a:extLst>
              <a:ext uri="{FF2B5EF4-FFF2-40B4-BE49-F238E27FC236}">
                <a16:creationId xmlns:a16="http://schemas.microsoft.com/office/drawing/2014/main" id="{6F9E2A95-93DF-324A-90D6-B41A4E566B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184" y="1442535"/>
            <a:ext cx="6390702" cy="4793027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409232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50218" y="622438"/>
            <a:ext cx="8596668" cy="1320800"/>
          </a:xfrm>
        </p:spPr>
        <p:txBody>
          <a:bodyPr/>
          <a:lstStyle/>
          <a:p>
            <a:r>
              <a:rPr lang="es-ES" dirty="0"/>
              <a:t>ESPACIOS DE CENTRO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460310"/>
            <a:ext cx="8596668" cy="4734749"/>
          </a:xfrm>
        </p:spPr>
        <p:txBody>
          <a:bodyPr>
            <a:normAutofit lnSpcReduction="10000"/>
          </a:bodyPr>
          <a:lstStyle/>
          <a:p>
            <a:r>
              <a:rPr lang="es-ES" sz="2200" dirty="0"/>
              <a:t>El centro cuenta con </a:t>
            </a:r>
            <a:r>
              <a:rPr lang="es-ES" sz="2200" dirty="0">
                <a:solidFill>
                  <a:srgbClr val="FF0000"/>
                </a:solidFill>
              </a:rPr>
              <a:t>diferentes espacios e instalaciones</a:t>
            </a:r>
            <a:r>
              <a:rPr lang="es-ES" sz="2200" dirty="0"/>
              <a:t>, así como con </a:t>
            </a:r>
            <a:r>
              <a:rPr lang="es-ES" sz="2200" dirty="0">
                <a:solidFill>
                  <a:srgbClr val="FF0000"/>
                </a:solidFill>
              </a:rPr>
              <a:t>equipos informáticos </a:t>
            </a:r>
            <a:r>
              <a:rPr lang="es-ES" sz="2200" dirty="0"/>
              <a:t>en todas las aulas: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Aula de música y tecnología.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Aula de informática.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Aula de idiomas.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Aula de plástica.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Aula de patronaje.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Laboratorios.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Departamentos.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Atención a alumnos.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Aula Ateca.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99414359-CA9B-4F4F-A651-52AE6E6EF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25F96683-7CAC-DF49-9E04-098068977BFD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020C6DD-AFE3-5142-86C2-35F8B209F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113" y="2403000"/>
            <a:ext cx="6041607" cy="3654900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90794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7F4E2D-4D64-CA45-B3A8-AA95BE0B8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227" y="1724141"/>
            <a:ext cx="8596668" cy="3880773"/>
          </a:xfrm>
        </p:spPr>
        <p:txBody>
          <a:bodyPr/>
          <a:lstStyle/>
          <a:p>
            <a:r>
              <a:rPr lang="es-ES" sz="2200" dirty="0"/>
              <a:t>Polideportivo y patio.</a:t>
            </a:r>
          </a:p>
          <a:p>
            <a:endParaRPr lang="es-ES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1773F035-8F8F-DF4C-A5E0-05794C483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28" y="2263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Un campo de pasto&#10;&#10;Descripción generada automáticamente con confianza media">
            <a:extLst>
              <a:ext uri="{FF2B5EF4-FFF2-40B4-BE49-F238E27FC236}">
                <a16:creationId xmlns:a16="http://schemas.microsoft.com/office/drawing/2014/main" id="{9462C0BD-D5C2-2848-9B23-919ECFDDD7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4839">
            <a:off x="6069498" y="582939"/>
            <a:ext cx="5174364" cy="3880773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8" name="Imagen 7" descr="Imagen que contiene edificio, interior, tabla, cuarto&#10;&#10;Descripción generada automáticamente">
            <a:extLst>
              <a:ext uri="{FF2B5EF4-FFF2-40B4-BE49-F238E27FC236}">
                <a16:creationId xmlns:a16="http://schemas.microsoft.com/office/drawing/2014/main" id="{9B97712C-41DD-7046-B81E-60F41A48B1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1699">
            <a:off x="683097" y="2561345"/>
            <a:ext cx="5174364" cy="3880773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48182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2FB092-D804-CB47-A181-1DA0A575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478" y="1678553"/>
            <a:ext cx="8596668" cy="3880773"/>
          </a:xfrm>
        </p:spPr>
        <p:txBody>
          <a:bodyPr/>
          <a:lstStyle/>
          <a:p>
            <a:r>
              <a:rPr lang="es-ES" sz="2200" dirty="0"/>
              <a:t>Biblioteca.</a:t>
            </a:r>
          </a:p>
          <a:p>
            <a:endParaRPr lang="es-ES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9557B12B-857F-4F43-974B-E65467197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28" y="2263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>
            <a:hlinkClick r:id="rId3"/>
            <a:extLst>
              <a:ext uri="{FF2B5EF4-FFF2-40B4-BE49-F238E27FC236}">
                <a16:creationId xmlns:a16="http://schemas.microsoft.com/office/drawing/2014/main" id="{6D94132D-6DC7-CE4F-A851-C77BDD63AF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-60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pic>
        <p:nvPicPr>
          <p:cNvPr id="9" name="Imagen 8" descr="Un grupo de personas en una biblioteca&#10;&#10;Descripción generada automáticamente">
            <a:extLst>
              <a:ext uri="{FF2B5EF4-FFF2-40B4-BE49-F238E27FC236}">
                <a16:creationId xmlns:a16="http://schemas.microsoft.com/office/drawing/2014/main" id="{01A5E24E-86F1-BD49-9342-DC54CBFC18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33840"/>
            <a:ext cx="4774859" cy="358114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1" name="Imagen 10" descr="Vista de una biblioteca&#10;&#10;Descripción generada automáticamente">
            <a:extLst>
              <a:ext uri="{FF2B5EF4-FFF2-40B4-BE49-F238E27FC236}">
                <a16:creationId xmlns:a16="http://schemas.microsoft.com/office/drawing/2014/main" id="{94386E21-13AC-5945-BD26-E63FF4ED23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27" y="2333840"/>
            <a:ext cx="4774861" cy="3581145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70917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2FB092-D804-CB47-A181-1DA0A575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478" y="1678553"/>
            <a:ext cx="8596668" cy="3880773"/>
          </a:xfrm>
        </p:spPr>
        <p:txBody>
          <a:bodyPr/>
          <a:lstStyle/>
          <a:p>
            <a:r>
              <a:rPr lang="es-ES" sz="2200" dirty="0"/>
              <a:t>Aula Ateca: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Aula que integra herramientas digitales avanzadas, fomentando el trabajo colaborativo.</a:t>
            </a:r>
            <a:endParaRPr lang="es-ES" sz="2200" dirty="0"/>
          </a:p>
          <a:p>
            <a:endParaRPr lang="es-ES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9557B12B-857F-4F43-974B-E65467197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28" y="2263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>
            <a:hlinkClick r:id="rId3"/>
            <a:extLst>
              <a:ext uri="{FF2B5EF4-FFF2-40B4-BE49-F238E27FC236}">
                <a16:creationId xmlns:a16="http://schemas.microsoft.com/office/drawing/2014/main" id="{6D94132D-6DC7-CE4F-A851-C77BDD63AF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-60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E1E6618-46DB-4232-8313-683831211B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78" y="2580474"/>
            <a:ext cx="4753692" cy="35652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D1570A5-7812-48EF-98A2-BFE2E7000F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608" y="2580474"/>
            <a:ext cx="4880363" cy="366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35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EEF3CC-4E52-364D-93A0-6DF4A361E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23011"/>
            <a:ext cx="8596668" cy="525779"/>
          </a:xfrm>
        </p:spPr>
        <p:txBody>
          <a:bodyPr/>
          <a:lstStyle/>
          <a:p>
            <a:r>
              <a:rPr lang="es-ES" sz="2200" dirty="0"/>
              <a:t>Laboratorios de Ciencias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90B4DB9E-6C41-1E44-B53C-0A8FA439F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Estante de cocina&#10;&#10;Descripción generada automáticamente con confianza media">
            <a:extLst>
              <a:ext uri="{FF2B5EF4-FFF2-40B4-BE49-F238E27FC236}">
                <a16:creationId xmlns:a16="http://schemas.microsoft.com/office/drawing/2014/main" id="{5EED98F3-5472-9042-9922-E5D0D3D25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995" y="3417570"/>
            <a:ext cx="5454425" cy="311242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8" name="Imagen 7" descr="Estante de cocina&#10;&#10;Descripción generada automáticamente con confianza media">
            <a:extLst>
              <a:ext uri="{FF2B5EF4-FFF2-40B4-BE49-F238E27FC236}">
                <a16:creationId xmlns:a16="http://schemas.microsoft.com/office/drawing/2014/main" id="{3BC9B868-8DEE-064C-94A8-522FC47FBC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24" y="1786171"/>
            <a:ext cx="3523564" cy="2642673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80" y="354573"/>
            <a:ext cx="6195059" cy="2863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47" y="4633680"/>
            <a:ext cx="5157733" cy="2022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76489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09373" y="609599"/>
            <a:ext cx="8596668" cy="1320800"/>
          </a:xfrm>
        </p:spPr>
        <p:txBody>
          <a:bodyPr/>
          <a:lstStyle/>
          <a:p>
            <a:r>
              <a:rPr lang="es-ES" dirty="0"/>
              <a:t>DIFUSIÓN Y NUEVAS TECNOLOGÍAS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460311"/>
            <a:ext cx="8596668" cy="4581052"/>
          </a:xfrm>
        </p:spPr>
        <p:txBody>
          <a:bodyPr/>
          <a:lstStyle/>
          <a:p>
            <a:pPr algn="just"/>
            <a:r>
              <a:rPr lang="es-ES" sz="2200" dirty="0"/>
              <a:t>El centro cuenta con la presencia de las </a:t>
            </a:r>
            <a:r>
              <a:rPr lang="es-ES" sz="2200" dirty="0">
                <a:solidFill>
                  <a:srgbClr val="00B0F0"/>
                </a:solidFill>
              </a:rPr>
              <a:t>nuevas tecnologías</a:t>
            </a:r>
            <a:r>
              <a:rPr lang="es-ES" sz="2200" dirty="0"/>
              <a:t>.</a:t>
            </a:r>
          </a:p>
          <a:p>
            <a:pPr algn="just"/>
            <a:r>
              <a:rPr lang="es-ES" sz="2200" dirty="0"/>
              <a:t>Son una </a:t>
            </a:r>
            <a:r>
              <a:rPr lang="es-ES" sz="2200" dirty="0">
                <a:solidFill>
                  <a:srgbClr val="00B0F0"/>
                </a:solidFill>
              </a:rPr>
              <a:t>herramienta de motivación</a:t>
            </a:r>
            <a:r>
              <a:rPr lang="es-ES" sz="2200" dirty="0"/>
              <a:t>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Proyectores y ordenadores.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Taller de Radio.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Blogs didácticos.</a:t>
            </a:r>
          </a:p>
          <a:p>
            <a:pPr lvl="1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s-ES" sz="2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Periódico de centro.</a:t>
            </a:r>
          </a:p>
          <a:p>
            <a:pPr lvl="1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s-ES" sz="2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Aula virtual.</a:t>
            </a:r>
            <a:endParaRPr lang="es-ES" sz="22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Contacto con las familias.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2200" dirty="0"/>
              <a:t>Charlas y seminarios. 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178">
            <a:off x="5487758" y="2519980"/>
            <a:ext cx="4773566" cy="1368697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629A09C7-732F-4A45-9EAE-BB3FD0B52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600E8F68-9F69-5C45-AC13-E9D8A292C2D8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042" y="5284529"/>
            <a:ext cx="2208631" cy="1237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151" y="4123559"/>
            <a:ext cx="2416782" cy="2321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80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3587" y="607326"/>
            <a:ext cx="8596668" cy="1320800"/>
          </a:xfrm>
        </p:spPr>
        <p:txBody>
          <a:bodyPr/>
          <a:lstStyle/>
          <a:p>
            <a:r>
              <a:rPr lang="es-ES" dirty="0"/>
              <a:t>¿QUÉ ES EL AMPA?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692321"/>
            <a:ext cx="8596668" cy="4703989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</a:pPr>
            <a:r>
              <a:rPr lang="es-ES" sz="2200" dirty="0"/>
              <a:t>El AMPA es una parte importante del funcionamiento del centro.</a:t>
            </a:r>
          </a:p>
          <a:p>
            <a:pPr algn="just"/>
            <a:r>
              <a:rPr lang="es-ES" sz="2200" dirty="0"/>
              <a:t>Es una de las vías a través de las cual las familias </a:t>
            </a:r>
            <a:r>
              <a:rPr lang="es-ES" sz="2200" b="1" dirty="0">
                <a:solidFill>
                  <a:srgbClr val="00B0F0"/>
                </a:solidFill>
              </a:rPr>
              <a:t>participan en el desarrollo</a:t>
            </a:r>
            <a:r>
              <a:rPr lang="es-ES" sz="2200" dirty="0">
                <a:solidFill>
                  <a:srgbClr val="00B0F0"/>
                </a:solidFill>
              </a:rPr>
              <a:t> </a:t>
            </a:r>
            <a:r>
              <a:rPr lang="es-ES" sz="2200" dirty="0"/>
              <a:t>de las actividades del centro.</a:t>
            </a:r>
          </a:p>
          <a:p>
            <a:pPr algn="just"/>
            <a:r>
              <a:rPr lang="es-ES" sz="2200" dirty="0"/>
              <a:t>Las actividades organizadas por el AMPA tienen el objetivo de </a:t>
            </a:r>
            <a:r>
              <a:rPr lang="es-ES" sz="2200" dirty="0">
                <a:solidFill>
                  <a:srgbClr val="00B0F0"/>
                </a:solidFill>
              </a:rPr>
              <a:t>mejorar la calidad de la enseñanza</a:t>
            </a:r>
            <a:r>
              <a:rPr lang="es-ES" sz="2200" dirty="0"/>
              <a:t> y la </a:t>
            </a:r>
            <a:r>
              <a:rPr lang="es-ES" sz="2200" dirty="0">
                <a:solidFill>
                  <a:srgbClr val="00B0F0"/>
                </a:solidFill>
              </a:rPr>
              <a:t>formación de los alumnos</a:t>
            </a:r>
            <a:r>
              <a:rPr lang="es-ES" sz="2200" dirty="0"/>
              <a:t>, pero también su </a:t>
            </a:r>
            <a:r>
              <a:rPr lang="es-ES" sz="2200" dirty="0">
                <a:solidFill>
                  <a:srgbClr val="00B0F0"/>
                </a:solidFill>
              </a:rPr>
              <a:t>desarrollo personal </a:t>
            </a:r>
            <a:r>
              <a:rPr lang="es-ES" sz="2200" dirty="0"/>
              <a:t>dentro del propio centro.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Funciones </a:t>
            </a:r>
            <a:r>
              <a:rPr lang="es-ES" sz="2200" b="1" dirty="0">
                <a:solidFill>
                  <a:srgbClr val="FF0000"/>
                </a:solidFill>
              </a:rPr>
              <a:t>informativas</a:t>
            </a:r>
            <a:r>
              <a:rPr lang="es-ES" sz="2200" dirty="0"/>
              <a:t>: </a:t>
            </a:r>
            <a:r>
              <a:rPr lang="es-ES" sz="2200" dirty="0">
                <a:solidFill>
                  <a:srgbClr val="00B0F0"/>
                </a:solidFill>
              </a:rPr>
              <a:t>vías de comunicación</a:t>
            </a:r>
            <a:r>
              <a:rPr lang="es-ES" sz="2200" dirty="0"/>
              <a:t> entre el centro y las familias.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Funciones </a:t>
            </a:r>
            <a:r>
              <a:rPr lang="es-ES" sz="2200" b="1" dirty="0">
                <a:solidFill>
                  <a:srgbClr val="FF0000"/>
                </a:solidFill>
              </a:rPr>
              <a:t>formativas</a:t>
            </a:r>
            <a:r>
              <a:rPr lang="es-ES" sz="2200" dirty="0"/>
              <a:t>: </a:t>
            </a:r>
            <a:r>
              <a:rPr lang="es-ES" sz="2200" dirty="0">
                <a:solidFill>
                  <a:srgbClr val="00B0F0"/>
                </a:solidFill>
              </a:rPr>
              <a:t>involucra a los padres y madres</a:t>
            </a:r>
            <a:r>
              <a:rPr lang="es-ES" sz="2200" dirty="0"/>
              <a:t> en todo lo relativo a la educación de los alumnos.</a:t>
            </a:r>
          </a:p>
          <a:p>
            <a:pPr lvl="1" algn="just" fontAlgn="base">
              <a:buFont typeface="Wingdings" panose="05000000000000000000" pitchFamily="2" charset="2"/>
              <a:buChar char="v"/>
            </a:pPr>
            <a:r>
              <a:rPr lang="es-ES" sz="2200" dirty="0"/>
              <a:t>Funciones de</a:t>
            </a:r>
            <a:r>
              <a:rPr lang="es-ES" sz="2200" b="1" dirty="0"/>
              <a:t> </a:t>
            </a:r>
            <a:r>
              <a:rPr lang="es-ES" sz="2200" b="1" dirty="0">
                <a:solidFill>
                  <a:srgbClr val="FF0000"/>
                </a:solidFill>
              </a:rPr>
              <a:t>representación</a:t>
            </a:r>
            <a:r>
              <a:rPr lang="es-ES" sz="2200" dirty="0"/>
              <a:t>:</a:t>
            </a:r>
            <a:r>
              <a:rPr lang="es-ES" sz="2200" b="1" dirty="0"/>
              <a:t> </a:t>
            </a:r>
            <a:r>
              <a:rPr lang="es-ES" sz="2200" dirty="0">
                <a:solidFill>
                  <a:srgbClr val="00B0F0"/>
                </a:solidFill>
              </a:rPr>
              <a:t>consejo escolar </a:t>
            </a:r>
            <a:r>
              <a:rPr lang="es-ES" sz="2200" dirty="0"/>
              <a:t>del centro y </a:t>
            </a:r>
            <a:r>
              <a:rPr lang="es-ES" sz="2200" dirty="0">
                <a:solidFill>
                  <a:srgbClr val="00B0F0"/>
                </a:solidFill>
              </a:rPr>
              <a:t>reuniones con la dirección</a:t>
            </a:r>
            <a:r>
              <a:rPr lang="es-ES" sz="2200" dirty="0"/>
              <a:t>.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439" y="645796"/>
            <a:ext cx="2404199" cy="230553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DB634FFC-F7D3-D849-83CA-41672B961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EE683BA-B69E-3E4D-8C37-C3106D3D3F0D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</a:t>
            </a:r>
          </a:p>
        </p:txBody>
      </p:sp>
    </p:spTree>
    <p:extLst>
      <p:ext uri="{BB962C8B-B14F-4D97-AF65-F5344CB8AC3E}">
        <p14:creationId xmlns:p14="http://schemas.microsoft.com/office/powerpoint/2010/main" val="378511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9876" y="481034"/>
            <a:ext cx="8596668" cy="1320800"/>
          </a:xfrm>
        </p:spPr>
        <p:txBody>
          <a:bodyPr/>
          <a:lstStyle/>
          <a:p>
            <a:r>
              <a:rPr lang="es-ES" dirty="0"/>
              <a:t>INFORMACIÓN PARA LAS FAMILIAS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528549"/>
            <a:ext cx="8934790" cy="4990238"/>
          </a:xfrm>
        </p:spPr>
        <p:txBody>
          <a:bodyPr>
            <a:normAutofit/>
          </a:bodyPr>
          <a:lstStyle/>
          <a:p>
            <a:pPr algn="just"/>
            <a:r>
              <a:rPr lang="es-ES" sz="2200" dirty="0"/>
              <a:t>La Secundaria implica mayor dificultad y un trabajo intenso.</a:t>
            </a:r>
          </a:p>
          <a:p>
            <a:pPr algn="just"/>
            <a:r>
              <a:rPr lang="es-ES" sz="2200" dirty="0"/>
              <a:t>La Secundaria coincide con la adolescencia.</a:t>
            </a:r>
            <a:endParaRPr lang="es-ES" sz="2200" b="1" dirty="0">
              <a:solidFill>
                <a:srgbClr val="444444"/>
              </a:solidFill>
              <a:latin typeface="Open Sans"/>
            </a:endParaRPr>
          </a:p>
          <a:p>
            <a:pPr algn="just"/>
            <a:r>
              <a:rPr lang="es-ES" sz="2200" dirty="0"/>
              <a:t>Aunque son mayores, necesitan nuestro control.</a:t>
            </a:r>
          </a:p>
          <a:p>
            <a:pPr algn="just"/>
            <a:r>
              <a:rPr lang="es-ES" sz="2200" b="1" u="sng" dirty="0">
                <a:solidFill>
                  <a:srgbClr val="00B0F0"/>
                </a:solidFill>
              </a:rPr>
              <a:t>CONSEJOS A LAS FAMILIAS: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Elaborar un </a:t>
            </a:r>
            <a:r>
              <a:rPr lang="es-ES" sz="2200" dirty="0">
                <a:solidFill>
                  <a:schemeClr val="accent4"/>
                </a:solidFill>
              </a:rPr>
              <a:t>horario de estudio </a:t>
            </a:r>
            <a:r>
              <a:rPr lang="es-ES" sz="2200" dirty="0"/>
              <a:t>y crear </a:t>
            </a:r>
            <a:r>
              <a:rPr lang="es-ES" sz="2200" dirty="0">
                <a:solidFill>
                  <a:schemeClr val="accent4"/>
                </a:solidFill>
              </a:rPr>
              <a:t>hábitos de trabajo</a:t>
            </a:r>
            <a:r>
              <a:rPr lang="es-ES" sz="2200" dirty="0"/>
              <a:t>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Mantener </a:t>
            </a:r>
            <a:r>
              <a:rPr lang="es-ES" sz="2200" dirty="0">
                <a:solidFill>
                  <a:schemeClr val="accent4"/>
                </a:solidFill>
              </a:rPr>
              <a:t>contacto con las familias y el centro</a:t>
            </a:r>
            <a:r>
              <a:rPr lang="es-ES" sz="2200" dirty="0"/>
              <a:t>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Mantener </a:t>
            </a:r>
            <a:r>
              <a:rPr lang="es-ES" sz="2200" dirty="0">
                <a:solidFill>
                  <a:schemeClr val="accent4"/>
                </a:solidFill>
              </a:rPr>
              <a:t>comunicación con los hijos </a:t>
            </a:r>
            <a:r>
              <a:rPr lang="es-ES" sz="2200" dirty="0"/>
              <a:t>sobre los estudios y el centro.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>
                <a:solidFill>
                  <a:schemeClr val="accent4"/>
                </a:solidFill>
              </a:rPr>
              <a:t>Controlar el tiempo </a:t>
            </a:r>
            <a:r>
              <a:rPr lang="es-ES" sz="2200" dirty="0"/>
              <a:t>de dedicación a internet y a los móviles.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Estar </a:t>
            </a:r>
            <a:r>
              <a:rPr lang="es-ES" sz="2200" dirty="0">
                <a:solidFill>
                  <a:schemeClr val="accent4"/>
                </a:solidFill>
              </a:rPr>
              <a:t>atento a los cambios</a:t>
            </a:r>
            <a:r>
              <a:rPr lang="es-ES" sz="2200" dirty="0"/>
              <a:t>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s-ES" sz="2200" dirty="0"/>
              <a:t>Informarse de sus </a:t>
            </a:r>
            <a:r>
              <a:rPr lang="es-ES" sz="2200" dirty="0">
                <a:solidFill>
                  <a:schemeClr val="accent4"/>
                </a:solidFill>
              </a:rPr>
              <a:t>progreso</a:t>
            </a:r>
            <a:r>
              <a:rPr lang="es-ES" sz="2200" dirty="0"/>
              <a:t>s y de sus </a:t>
            </a:r>
            <a:r>
              <a:rPr lang="es-ES" sz="2200" dirty="0">
                <a:solidFill>
                  <a:schemeClr val="accent4"/>
                </a:solidFill>
              </a:rPr>
              <a:t>círculos de amistades</a:t>
            </a:r>
            <a:r>
              <a:rPr lang="es-ES" sz="2200" dirty="0"/>
              <a:t>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ES" dirty="0"/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26F261EE-BD2B-0E40-AF9E-6BA64AF2B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6BEB2D-F671-CC42-B977-DC2876326657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 </a:t>
            </a:r>
          </a:p>
        </p:txBody>
      </p:sp>
    </p:spTree>
    <p:extLst>
      <p:ext uri="{BB962C8B-B14F-4D97-AF65-F5344CB8AC3E}">
        <p14:creationId xmlns:p14="http://schemas.microsoft.com/office/powerpoint/2010/main" val="400540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de orientación profesiona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541" y="1353098"/>
            <a:ext cx="8264276" cy="4646458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7050" y="186443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</a:rPr>
              <a:t>CAMINEMOS JUNTOS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52028" y="2769704"/>
            <a:ext cx="8555798" cy="37569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6000" dirty="0"/>
          </a:p>
          <a:p>
            <a:pPr marL="0" indent="0" algn="ctr">
              <a:buNone/>
            </a:pPr>
            <a:r>
              <a:rPr lang="es-ES" sz="6000" dirty="0">
                <a:solidFill>
                  <a:schemeClr val="tx1"/>
                </a:solidFill>
              </a:rPr>
              <a:t>GRACIAS POR VUESTRA</a:t>
            </a:r>
          </a:p>
          <a:p>
            <a:pPr marL="0" indent="0" algn="ctr">
              <a:buNone/>
            </a:pPr>
            <a:r>
              <a:rPr lang="es-ES" sz="6000" dirty="0">
                <a:solidFill>
                  <a:schemeClr val="tx1"/>
                </a:solidFill>
              </a:rPr>
              <a:t>ATENCIÓN </a:t>
            </a: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s-E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2" descr="Junta de Castilla y León - Wikipedia, la enciclopedia libre">
            <a:extLst>
              <a:ext uri="{FF2B5EF4-FFF2-40B4-BE49-F238E27FC236}">
                <a16:creationId xmlns:a16="http://schemas.microsoft.com/office/drawing/2014/main" id="{8F16B676-6EF4-094F-AA20-956D7A45B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4" y="150158"/>
            <a:ext cx="1581911" cy="9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AD6170B-4DC5-674C-80DD-966788B6382B}"/>
              </a:ext>
            </a:extLst>
          </p:cNvPr>
          <p:cNvSpPr txBox="1">
            <a:spLocks/>
          </p:cNvSpPr>
          <p:nvPr/>
        </p:nvSpPr>
        <p:spPr>
          <a:xfrm>
            <a:off x="9274002" y="6396310"/>
            <a:ext cx="5405274" cy="7594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IES Sierra de Ayllón</a:t>
            </a:r>
          </a:p>
        </p:txBody>
      </p:sp>
    </p:spTree>
    <p:extLst>
      <p:ext uri="{BB962C8B-B14F-4D97-AF65-F5344CB8AC3E}">
        <p14:creationId xmlns:p14="http://schemas.microsoft.com/office/powerpoint/2010/main" val="2388823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Faceta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1147</TotalTime>
  <Words>2324</Words>
  <Application>Microsoft Office PowerPoint</Application>
  <PresentationFormat>Panorámica</PresentationFormat>
  <Paragraphs>414</Paragraphs>
  <Slides>41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41</vt:i4>
      </vt:variant>
    </vt:vector>
  </HeadingPairs>
  <TitlesOfParts>
    <vt:vector size="51" baseType="lpstr">
      <vt:lpstr>Arial</vt:lpstr>
      <vt:lpstr>Calibri</vt:lpstr>
      <vt:lpstr>Century Gothic</vt:lpstr>
      <vt:lpstr>Open Sans</vt:lpstr>
      <vt:lpstr>Times New Roman</vt:lpstr>
      <vt:lpstr>Trebuchet MS</vt:lpstr>
      <vt:lpstr>Wingdings</vt:lpstr>
      <vt:lpstr>Wingdings 3</vt:lpstr>
      <vt:lpstr>Faceta</vt:lpstr>
      <vt:lpstr>1_Faceta</vt:lpstr>
      <vt:lpstr>   BIENVENIDOS AL  IES SIERRA DE AYLLÓN  </vt:lpstr>
      <vt:lpstr>IES SIERRA DE AYLLÓN Mucho más que un instituto.</vt:lpstr>
      <vt:lpstr> IES SIERRA DE AYLLÓN sección en Riaza  </vt:lpstr>
      <vt:lpstr>LOCALIZACIÓN DEL CENTRO    </vt:lpstr>
      <vt:lpstr>DATOS DEL CENTRO</vt:lpstr>
      <vt:lpstr>Equipo Directivo.</vt:lpstr>
      <vt:lpstr>ATENCIÓN A LAS FAMILIAS</vt:lpstr>
      <vt:lpstr>Departamentos</vt:lpstr>
      <vt:lpstr>Presentación de PowerPoint</vt:lpstr>
      <vt:lpstr>NORMAS DEL CENTRO</vt:lpstr>
      <vt:lpstr>NORMAS DEL CENTRO</vt:lpstr>
      <vt:lpstr>ACOGIDA DEL ALUMNADO</vt:lpstr>
      <vt:lpstr>¿CÓMO FUNCIONA EL SISTEMA EDUCATIVO?</vt:lpstr>
      <vt:lpstr>¿QUÉ ES LA ESO?</vt:lpstr>
      <vt:lpstr>OFERTA EDUCATIVA</vt:lpstr>
      <vt:lpstr>OPTATIVAS ESPECÍFICAS </vt:lpstr>
      <vt:lpstr>EL PROFESORADO</vt:lpstr>
      <vt:lpstr>EL HORARIO</vt:lpstr>
      <vt:lpstr>ORGANIZACIÓN 1º ESO – I CICLO</vt:lpstr>
      <vt:lpstr>ORGANIZACIÓN 2º ESO – I CICLO</vt:lpstr>
      <vt:lpstr>ORGANIZACIÓN 3º ESO – I CICLO</vt:lpstr>
      <vt:lpstr>LA EVALUACIÓN</vt:lpstr>
      <vt:lpstr>DERECHOS Y DEBERES DE LOS ALUMNOS</vt:lpstr>
      <vt:lpstr>ALGUNAS NORMAS QUE HAY QUE CONOCER…</vt:lpstr>
      <vt:lpstr>DECÁLOGO DE ORIENTACIONES…</vt:lpstr>
      <vt:lpstr>TUTORÍAS EN LA ESO</vt:lpstr>
      <vt:lpstr>ACTIVIDADES DE CENTRO</vt:lpstr>
      <vt:lpstr>.</vt:lpstr>
      <vt:lpstr>ACTIVIDADES EXTRAESCOLARES Y  COMPLEMENTARIAS</vt:lpstr>
      <vt:lpstr>TALLERES: TEI</vt:lpstr>
      <vt:lpstr>MEDIACIÓN y LABORES DE ORIENTACIÓN</vt:lpstr>
      <vt:lpstr>ESPACIOS DE CENTRO</vt:lpstr>
      <vt:lpstr>ESPACIOS DE CENTRO</vt:lpstr>
      <vt:lpstr>Presentación de PowerPoint</vt:lpstr>
      <vt:lpstr>Presentación de PowerPoint</vt:lpstr>
      <vt:lpstr>Presentación de PowerPoint</vt:lpstr>
      <vt:lpstr>Presentación de PowerPoint</vt:lpstr>
      <vt:lpstr>DIFUSIÓN Y NUEVAS TECNOLOGÍAS</vt:lpstr>
      <vt:lpstr>¿QUÉ ES EL AMPA?</vt:lpstr>
      <vt:lpstr>INFORMACIÓN PARA LAS FAMILIAS</vt:lpstr>
      <vt:lpstr>CAMINEMOS JUNTOS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 AL  IES SIERRA DE AYLLÓN</dc:title>
  <dc:creator>Álvaro Acebes Arias</dc:creator>
  <cp:lastModifiedBy>M. TERESA RICO DORADO</cp:lastModifiedBy>
  <cp:revision>138</cp:revision>
  <dcterms:created xsi:type="dcterms:W3CDTF">2018-03-05T18:41:44Z</dcterms:created>
  <dcterms:modified xsi:type="dcterms:W3CDTF">2026-01-30T11:47:34Z</dcterms:modified>
</cp:coreProperties>
</file>